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AD269E-37F6-4A74-9FE7-EAF59DF23689}" type="datetimeFigureOut">
              <a:rPr lang="en-US" smtClean="0"/>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D94294-A980-4E8D-BAA2-DBA859AA70A4}" type="slidenum">
              <a:rPr lang="en-US" smtClean="0"/>
              <a:t>‹#›</a:t>
            </a:fld>
            <a:endParaRPr lang="en-US"/>
          </a:p>
        </p:txBody>
      </p:sp>
    </p:spTree>
    <p:extLst>
      <p:ext uri="{BB962C8B-B14F-4D97-AF65-F5344CB8AC3E}">
        <p14:creationId xmlns:p14="http://schemas.microsoft.com/office/powerpoint/2010/main" val="3570821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AD269E-37F6-4A74-9FE7-EAF59DF23689}" type="datetimeFigureOut">
              <a:rPr lang="en-US" smtClean="0"/>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D94294-A980-4E8D-BAA2-DBA859AA70A4}" type="slidenum">
              <a:rPr lang="en-US" smtClean="0"/>
              <a:t>‹#›</a:t>
            </a:fld>
            <a:endParaRPr lang="en-US"/>
          </a:p>
        </p:txBody>
      </p:sp>
    </p:spTree>
    <p:extLst>
      <p:ext uri="{BB962C8B-B14F-4D97-AF65-F5344CB8AC3E}">
        <p14:creationId xmlns:p14="http://schemas.microsoft.com/office/powerpoint/2010/main" val="802286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AD269E-37F6-4A74-9FE7-EAF59DF23689}" type="datetimeFigureOut">
              <a:rPr lang="en-US" smtClean="0"/>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D94294-A980-4E8D-BAA2-DBA859AA70A4}" type="slidenum">
              <a:rPr lang="en-US" smtClean="0"/>
              <a:t>‹#›</a:t>
            </a:fld>
            <a:endParaRPr lang="en-US"/>
          </a:p>
        </p:txBody>
      </p:sp>
    </p:spTree>
    <p:extLst>
      <p:ext uri="{BB962C8B-B14F-4D97-AF65-F5344CB8AC3E}">
        <p14:creationId xmlns:p14="http://schemas.microsoft.com/office/powerpoint/2010/main" val="4104327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AD269E-37F6-4A74-9FE7-EAF59DF23689}" type="datetimeFigureOut">
              <a:rPr lang="en-US" smtClean="0"/>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D94294-A980-4E8D-BAA2-DBA859AA70A4}" type="slidenum">
              <a:rPr lang="en-US" smtClean="0"/>
              <a:t>‹#›</a:t>
            </a:fld>
            <a:endParaRPr lang="en-US"/>
          </a:p>
        </p:txBody>
      </p:sp>
    </p:spTree>
    <p:extLst>
      <p:ext uri="{BB962C8B-B14F-4D97-AF65-F5344CB8AC3E}">
        <p14:creationId xmlns:p14="http://schemas.microsoft.com/office/powerpoint/2010/main" val="3277077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AD269E-37F6-4A74-9FE7-EAF59DF23689}" type="datetimeFigureOut">
              <a:rPr lang="en-US" smtClean="0"/>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D94294-A980-4E8D-BAA2-DBA859AA70A4}" type="slidenum">
              <a:rPr lang="en-US" smtClean="0"/>
              <a:t>‹#›</a:t>
            </a:fld>
            <a:endParaRPr lang="en-US"/>
          </a:p>
        </p:txBody>
      </p:sp>
    </p:spTree>
    <p:extLst>
      <p:ext uri="{BB962C8B-B14F-4D97-AF65-F5344CB8AC3E}">
        <p14:creationId xmlns:p14="http://schemas.microsoft.com/office/powerpoint/2010/main" val="1137552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AD269E-37F6-4A74-9FE7-EAF59DF23689}" type="datetimeFigureOut">
              <a:rPr lang="en-US" smtClean="0"/>
              <a:t>12/10/2018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D94294-A980-4E8D-BAA2-DBA859AA70A4}" type="slidenum">
              <a:rPr lang="en-US" smtClean="0"/>
              <a:t>‹#›</a:t>
            </a:fld>
            <a:endParaRPr lang="en-US"/>
          </a:p>
        </p:txBody>
      </p:sp>
    </p:spTree>
    <p:extLst>
      <p:ext uri="{BB962C8B-B14F-4D97-AF65-F5344CB8AC3E}">
        <p14:creationId xmlns:p14="http://schemas.microsoft.com/office/powerpoint/2010/main" val="3437607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AD269E-37F6-4A74-9FE7-EAF59DF23689}" type="datetimeFigureOut">
              <a:rPr lang="en-US" smtClean="0"/>
              <a:t>12/10/2018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D94294-A980-4E8D-BAA2-DBA859AA70A4}" type="slidenum">
              <a:rPr lang="en-US" smtClean="0"/>
              <a:t>‹#›</a:t>
            </a:fld>
            <a:endParaRPr lang="en-US"/>
          </a:p>
        </p:txBody>
      </p:sp>
    </p:spTree>
    <p:extLst>
      <p:ext uri="{BB962C8B-B14F-4D97-AF65-F5344CB8AC3E}">
        <p14:creationId xmlns:p14="http://schemas.microsoft.com/office/powerpoint/2010/main" val="3391612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AD269E-37F6-4A74-9FE7-EAF59DF23689}" type="datetimeFigureOut">
              <a:rPr lang="en-US" smtClean="0"/>
              <a:t>12/10/2018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D94294-A980-4E8D-BAA2-DBA859AA70A4}" type="slidenum">
              <a:rPr lang="en-US" smtClean="0"/>
              <a:t>‹#›</a:t>
            </a:fld>
            <a:endParaRPr lang="en-US"/>
          </a:p>
        </p:txBody>
      </p:sp>
    </p:spTree>
    <p:extLst>
      <p:ext uri="{BB962C8B-B14F-4D97-AF65-F5344CB8AC3E}">
        <p14:creationId xmlns:p14="http://schemas.microsoft.com/office/powerpoint/2010/main" val="2110696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AD269E-37F6-4A74-9FE7-EAF59DF23689}" type="datetimeFigureOut">
              <a:rPr lang="en-US" smtClean="0"/>
              <a:t>12/10/2018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D94294-A980-4E8D-BAA2-DBA859AA70A4}" type="slidenum">
              <a:rPr lang="en-US" smtClean="0"/>
              <a:t>‹#›</a:t>
            </a:fld>
            <a:endParaRPr lang="en-US"/>
          </a:p>
        </p:txBody>
      </p:sp>
    </p:spTree>
    <p:extLst>
      <p:ext uri="{BB962C8B-B14F-4D97-AF65-F5344CB8AC3E}">
        <p14:creationId xmlns:p14="http://schemas.microsoft.com/office/powerpoint/2010/main" val="1280483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AD269E-37F6-4A74-9FE7-EAF59DF23689}" type="datetimeFigureOut">
              <a:rPr lang="en-US" smtClean="0"/>
              <a:t>12/10/2018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D94294-A980-4E8D-BAA2-DBA859AA70A4}" type="slidenum">
              <a:rPr lang="en-US" smtClean="0"/>
              <a:t>‹#›</a:t>
            </a:fld>
            <a:endParaRPr lang="en-US"/>
          </a:p>
        </p:txBody>
      </p:sp>
    </p:spTree>
    <p:extLst>
      <p:ext uri="{BB962C8B-B14F-4D97-AF65-F5344CB8AC3E}">
        <p14:creationId xmlns:p14="http://schemas.microsoft.com/office/powerpoint/2010/main" val="2485397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AD269E-37F6-4A74-9FE7-EAF59DF23689}" type="datetimeFigureOut">
              <a:rPr lang="en-US" smtClean="0"/>
              <a:t>12/10/2018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D94294-A980-4E8D-BAA2-DBA859AA70A4}" type="slidenum">
              <a:rPr lang="en-US" smtClean="0"/>
              <a:t>‹#›</a:t>
            </a:fld>
            <a:endParaRPr lang="en-US"/>
          </a:p>
        </p:txBody>
      </p:sp>
    </p:spTree>
    <p:extLst>
      <p:ext uri="{BB962C8B-B14F-4D97-AF65-F5344CB8AC3E}">
        <p14:creationId xmlns:p14="http://schemas.microsoft.com/office/powerpoint/2010/main" val="3130886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AD269E-37F6-4A74-9FE7-EAF59DF23689}" type="datetimeFigureOut">
              <a:rPr lang="en-US" smtClean="0"/>
              <a:t>12/10/2018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D94294-A980-4E8D-BAA2-DBA859AA70A4}" type="slidenum">
              <a:rPr lang="en-US" smtClean="0"/>
              <a:t>‹#›</a:t>
            </a:fld>
            <a:endParaRPr lang="en-US"/>
          </a:p>
        </p:txBody>
      </p:sp>
    </p:spTree>
    <p:extLst>
      <p:ext uri="{BB962C8B-B14F-4D97-AF65-F5344CB8AC3E}">
        <p14:creationId xmlns:p14="http://schemas.microsoft.com/office/powerpoint/2010/main" val="2544296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533400"/>
            <a:ext cx="8229600" cy="6553199"/>
          </a:xfrm>
        </p:spPr>
        <p:txBody>
          <a:bodyPr>
            <a:noAutofit/>
          </a:bodyPr>
          <a:lstStyle/>
          <a:p>
            <a:pPr algn="r"/>
            <a:r>
              <a:rPr lang="en-US" sz="1400" b="1" dirty="0">
                <a:solidFill>
                  <a:prstClr val="black"/>
                </a:solidFill>
                <a:latin typeface="Times New Roman"/>
                <a:ea typeface="Times New Roman"/>
              </a:rPr>
              <a:t/>
            </a:r>
            <a:br>
              <a:rPr lang="en-US" sz="1400" b="1" dirty="0">
                <a:solidFill>
                  <a:prstClr val="black"/>
                </a:solidFill>
                <a:latin typeface="Times New Roman"/>
                <a:ea typeface="Times New Roman"/>
              </a:rPr>
            </a:br>
            <a:r>
              <a:rPr lang="en-US" sz="1400" b="1" dirty="0" smtClean="0">
                <a:solidFill>
                  <a:prstClr val="black"/>
                </a:solidFill>
                <a:latin typeface="Times New Roman"/>
                <a:ea typeface="Times New Roman"/>
              </a:rPr>
              <a:t/>
            </a:r>
            <a:br>
              <a:rPr lang="en-US" sz="1400" b="1" dirty="0" smtClean="0">
                <a:solidFill>
                  <a:prstClr val="black"/>
                </a:solidFill>
                <a:latin typeface="Times New Roman"/>
                <a:ea typeface="Times New Roman"/>
              </a:rPr>
            </a:br>
            <a:r>
              <a:rPr lang="en-US" sz="1400" b="1" dirty="0">
                <a:solidFill>
                  <a:prstClr val="black"/>
                </a:solidFill>
                <a:latin typeface="Times New Roman"/>
                <a:ea typeface="Times New Roman"/>
              </a:rPr>
              <a:t/>
            </a:r>
            <a:br>
              <a:rPr lang="en-US" sz="1400" b="1" dirty="0">
                <a:solidFill>
                  <a:prstClr val="black"/>
                </a:solidFill>
                <a:latin typeface="Times New Roman"/>
                <a:ea typeface="Times New Roman"/>
              </a:rPr>
            </a:br>
            <a:r>
              <a:rPr lang="en-US" sz="1400" b="1" dirty="0" smtClean="0">
                <a:solidFill>
                  <a:prstClr val="black"/>
                </a:solidFill>
                <a:latin typeface="Times New Roman"/>
                <a:ea typeface="Times New Roman"/>
              </a:rPr>
              <a:t/>
            </a:r>
            <a:br>
              <a:rPr lang="en-US" sz="1400" b="1" dirty="0" smtClean="0">
                <a:solidFill>
                  <a:prstClr val="black"/>
                </a:solidFill>
                <a:latin typeface="Times New Roman"/>
                <a:ea typeface="Times New Roman"/>
              </a:rPr>
            </a:br>
            <a:r>
              <a:rPr lang="en-US" sz="1400" b="1" dirty="0">
                <a:solidFill>
                  <a:prstClr val="black"/>
                </a:solidFill>
                <a:latin typeface="Times New Roman"/>
                <a:ea typeface="Times New Roman"/>
              </a:rPr>
              <a:t/>
            </a:r>
            <a:br>
              <a:rPr lang="en-US" sz="1400" b="1" dirty="0">
                <a:solidFill>
                  <a:prstClr val="black"/>
                </a:solidFill>
                <a:latin typeface="Times New Roman"/>
                <a:ea typeface="Times New Roman"/>
              </a:rPr>
            </a:br>
            <a:r>
              <a:rPr lang="en-US" sz="1400" b="1" dirty="0" smtClean="0">
                <a:solidFill>
                  <a:prstClr val="black"/>
                </a:solidFill>
                <a:latin typeface="Times New Roman"/>
                <a:ea typeface="Times New Roman"/>
              </a:rPr>
              <a:t/>
            </a:r>
            <a:br>
              <a:rPr lang="en-US" sz="1400" b="1" dirty="0" smtClean="0">
                <a:solidFill>
                  <a:prstClr val="black"/>
                </a:solidFill>
                <a:latin typeface="Times New Roman"/>
                <a:ea typeface="Times New Roman"/>
              </a:rPr>
            </a:br>
            <a:r>
              <a:rPr lang="en-US" sz="1400" b="1" dirty="0">
                <a:solidFill>
                  <a:prstClr val="black"/>
                </a:solidFill>
                <a:latin typeface="Times New Roman"/>
                <a:ea typeface="Times New Roman"/>
              </a:rPr>
              <a:t/>
            </a:r>
            <a:br>
              <a:rPr lang="en-US" sz="1400" b="1" dirty="0">
                <a:solidFill>
                  <a:prstClr val="black"/>
                </a:solidFill>
                <a:latin typeface="Times New Roman"/>
                <a:ea typeface="Times New Roman"/>
              </a:rPr>
            </a:br>
            <a:r>
              <a:rPr lang="en-US" sz="1400" b="1" dirty="0" smtClean="0">
                <a:solidFill>
                  <a:prstClr val="black"/>
                </a:solidFill>
                <a:latin typeface="Times New Roman"/>
                <a:ea typeface="Times New Roman"/>
              </a:rPr>
              <a:t/>
            </a:r>
            <a:br>
              <a:rPr lang="en-US" sz="1400" b="1" dirty="0" smtClean="0">
                <a:solidFill>
                  <a:prstClr val="black"/>
                </a:solidFill>
                <a:latin typeface="Times New Roman"/>
                <a:ea typeface="Times New Roman"/>
              </a:rPr>
            </a:br>
            <a:r>
              <a:rPr lang="en-US" sz="1400" b="1" dirty="0">
                <a:solidFill>
                  <a:prstClr val="black"/>
                </a:solidFill>
                <a:latin typeface="Times New Roman"/>
                <a:ea typeface="Times New Roman"/>
              </a:rPr>
              <a:t/>
            </a:r>
            <a:br>
              <a:rPr lang="en-US" sz="1400" b="1" dirty="0">
                <a:solidFill>
                  <a:prstClr val="black"/>
                </a:solidFill>
                <a:latin typeface="Times New Roman"/>
                <a:ea typeface="Times New Roman"/>
              </a:rPr>
            </a:br>
            <a:r>
              <a:rPr lang="ar-IQ" sz="1400" b="1" dirty="0" err="1" smtClean="0">
                <a:solidFill>
                  <a:prstClr val="black"/>
                </a:solidFill>
                <a:latin typeface="Times New Roman"/>
                <a:ea typeface="Times New Roman"/>
              </a:rPr>
              <a:t>مصاادر</a:t>
            </a:r>
            <a:r>
              <a:rPr lang="ar-IQ" sz="1400" b="1" dirty="0" smtClean="0">
                <a:solidFill>
                  <a:prstClr val="black"/>
                </a:solidFill>
                <a:latin typeface="Times New Roman"/>
                <a:ea typeface="Times New Roman"/>
              </a:rPr>
              <a:t> </a:t>
            </a:r>
            <a:r>
              <a:rPr lang="ar-IQ" sz="1400" b="1" dirty="0">
                <a:solidFill>
                  <a:prstClr val="black"/>
                </a:solidFill>
                <a:latin typeface="Times New Roman"/>
                <a:ea typeface="Times New Roman"/>
              </a:rPr>
              <a:t>التحفيز </a:t>
            </a:r>
            <a:r>
              <a:rPr lang="en-US" sz="1400" dirty="0">
                <a:solidFill>
                  <a:prstClr val="black"/>
                </a:solidFill>
                <a:latin typeface="Times New Roman"/>
                <a:ea typeface="Times New Roman"/>
              </a:rPr>
              <a:t/>
            </a:r>
            <a:br>
              <a:rPr lang="en-US" sz="1400" dirty="0">
                <a:solidFill>
                  <a:prstClr val="black"/>
                </a:solidFill>
                <a:latin typeface="Times New Roman"/>
                <a:ea typeface="Times New Roman"/>
              </a:rPr>
            </a:br>
            <a:r>
              <a:rPr lang="ar-IQ" sz="1400" b="1" dirty="0">
                <a:solidFill>
                  <a:prstClr val="black"/>
                </a:solidFill>
                <a:latin typeface="Times New Roman"/>
                <a:ea typeface="Times New Roman"/>
              </a:rPr>
              <a:t> </a:t>
            </a:r>
            <a:r>
              <a:rPr lang="en-US" sz="1400" dirty="0">
                <a:solidFill>
                  <a:prstClr val="black"/>
                </a:solidFill>
                <a:latin typeface="Times New Roman"/>
                <a:ea typeface="Times New Roman"/>
              </a:rPr>
              <a:t/>
            </a:r>
            <a:br>
              <a:rPr lang="en-US" sz="1400" dirty="0">
                <a:solidFill>
                  <a:prstClr val="black"/>
                </a:solidFill>
                <a:latin typeface="Times New Roman"/>
                <a:ea typeface="Times New Roman"/>
              </a:rPr>
            </a:br>
            <a:r>
              <a:rPr lang="ar-IQ" sz="1400" b="1" dirty="0">
                <a:solidFill>
                  <a:prstClr val="black"/>
                </a:solidFill>
                <a:latin typeface="Times New Roman"/>
                <a:ea typeface="Times New Roman"/>
              </a:rPr>
              <a:t>ان المصدر التحفيز </a:t>
            </a:r>
            <a:r>
              <a:rPr lang="ar-IQ" sz="1400" b="1" dirty="0" err="1">
                <a:solidFill>
                  <a:prstClr val="black"/>
                </a:solidFill>
                <a:latin typeface="Times New Roman"/>
                <a:ea typeface="Times New Roman"/>
              </a:rPr>
              <a:t>تتاثر</a:t>
            </a:r>
            <a:r>
              <a:rPr lang="ar-IQ" sz="1400" b="1" dirty="0">
                <a:solidFill>
                  <a:prstClr val="black"/>
                </a:solidFill>
                <a:latin typeface="Times New Roman"/>
                <a:ea typeface="Times New Roman"/>
              </a:rPr>
              <a:t> بمتغيرات عديده يمكن تصنيفها كما </a:t>
            </a:r>
            <a:r>
              <a:rPr lang="ar-IQ" sz="1400" b="1" dirty="0" err="1">
                <a:solidFill>
                  <a:prstClr val="black"/>
                </a:solidFill>
                <a:latin typeface="Times New Roman"/>
                <a:ea typeface="Times New Roman"/>
              </a:rPr>
              <a:t>ياتي</a:t>
            </a:r>
            <a:r>
              <a:rPr lang="ar-IQ" sz="1400" b="1" dirty="0">
                <a:solidFill>
                  <a:prstClr val="black"/>
                </a:solidFill>
                <a:latin typeface="Times New Roman"/>
                <a:ea typeface="Times New Roman"/>
              </a:rPr>
              <a:t> : - </a:t>
            </a:r>
            <a:r>
              <a:rPr lang="en-US" sz="1400" dirty="0">
                <a:solidFill>
                  <a:prstClr val="black"/>
                </a:solidFill>
                <a:latin typeface="Times New Roman"/>
                <a:ea typeface="Times New Roman"/>
              </a:rPr>
              <a:t/>
            </a:r>
            <a:br>
              <a:rPr lang="en-US" sz="1400" dirty="0">
                <a:solidFill>
                  <a:prstClr val="black"/>
                </a:solidFill>
                <a:latin typeface="Times New Roman"/>
                <a:ea typeface="Times New Roman"/>
              </a:rPr>
            </a:br>
            <a:r>
              <a:rPr lang="ar-IQ" sz="1400" dirty="0">
                <a:solidFill>
                  <a:prstClr val="black"/>
                </a:solidFill>
                <a:latin typeface="Times New Roman"/>
                <a:ea typeface="Times New Roman"/>
              </a:rPr>
              <a:t> </a:t>
            </a:r>
            <a:r>
              <a:rPr lang="en-US" sz="1400" dirty="0">
                <a:solidFill>
                  <a:prstClr val="black"/>
                </a:solidFill>
                <a:latin typeface="Times New Roman"/>
                <a:ea typeface="Times New Roman"/>
              </a:rPr>
              <a:t/>
            </a:r>
            <a:br>
              <a:rPr lang="en-US" sz="1400" dirty="0">
                <a:solidFill>
                  <a:prstClr val="black"/>
                </a:solidFill>
                <a:latin typeface="Times New Roman"/>
                <a:ea typeface="Times New Roman"/>
              </a:rPr>
            </a:br>
            <a:r>
              <a:rPr lang="ar-IQ" sz="1400" dirty="0">
                <a:solidFill>
                  <a:prstClr val="black"/>
                </a:solidFill>
                <a:latin typeface="Times New Roman"/>
                <a:ea typeface="Times New Roman"/>
              </a:rPr>
              <a:t>1 – التغيرات </a:t>
            </a:r>
            <a:r>
              <a:rPr lang="ar-IQ" sz="1400" dirty="0" err="1">
                <a:solidFill>
                  <a:prstClr val="black"/>
                </a:solidFill>
                <a:latin typeface="Times New Roman"/>
                <a:ea typeface="Times New Roman"/>
              </a:rPr>
              <a:t>الشخصيه</a:t>
            </a:r>
            <a:r>
              <a:rPr lang="ar-IQ" sz="1400" dirty="0">
                <a:solidFill>
                  <a:prstClr val="black"/>
                </a:solidFill>
                <a:latin typeface="Times New Roman"/>
                <a:ea typeface="Times New Roman"/>
              </a:rPr>
              <a:t> </a:t>
            </a:r>
            <a:r>
              <a:rPr lang="en-US" sz="1400" dirty="0">
                <a:solidFill>
                  <a:prstClr val="black"/>
                </a:solidFill>
                <a:latin typeface="Times New Roman"/>
                <a:ea typeface="Times New Roman"/>
              </a:rPr>
              <a:t/>
            </a:r>
            <a:br>
              <a:rPr lang="en-US" sz="1400" dirty="0">
                <a:solidFill>
                  <a:prstClr val="black"/>
                </a:solidFill>
                <a:latin typeface="Times New Roman"/>
                <a:ea typeface="Times New Roman"/>
              </a:rPr>
            </a:br>
            <a:r>
              <a:rPr lang="ar-IQ" sz="1400" dirty="0">
                <a:solidFill>
                  <a:prstClr val="black"/>
                </a:solidFill>
                <a:latin typeface="Times New Roman"/>
                <a:ea typeface="Times New Roman"/>
              </a:rPr>
              <a:t>2 – المتغيرات </a:t>
            </a:r>
            <a:r>
              <a:rPr lang="ar-IQ" sz="1400" dirty="0" err="1">
                <a:solidFill>
                  <a:prstClr val="black"/>
                </a:solidFill>
                <a:latin typeface="Times New Roman"/>
                <a:ea typeface="Times New Roman"/>
              </a:rPr>
              <a:t>الاجتماعيه</a:t>
            </a:r>
            <a:r>
              <a:rPr lang="ar-IQ" sz="1400" dirty="0">
                <a:solidFill>
                  <a:prstClr val="black"/>
                </a:solidFill>
                <a:latin typeface="Times New Roman"/>
                <a:ea typeface="Times New Roman"/>
              </a:rPr>
              <a:t> </a:t>
            </a:r>
            <a:r>
              <a:rPr lang="en-US" sz="1400" dirty="0">
                <a:solidFill>
                  <a:prstClr val="black"/>
                </a:solidFill>
                <a:latin typeface="Times New Roman"/>
                <a:ea typeface="Times New Roman"/>
              </a:rPr>
              <a:t/>
            </a:r>
            <a:br>
              <a:rPr lang="en-US" sz="1400" dirty="0">
                <a:solidFill>
                  <a:prstClr val="black"/>
                </a:solidFill>
                <a:latin typeface="Times New Roman"/>
                <a:ea typeface="Times New Roman"/>
              </a:rPr>
            </a:br>
            <a:r>
              <a:rPr lang="ar-IQ" sz="1400" dirty="0">
                <a:solidFill>
                  <a:prstClr val="black"/>
                </a:solidFill>
                <a:latin typeface="Times New Roman"/>
                <a:ea typeface="Times New Roman"/>
              </a:rPr>
              <a:t>3 – المتغيرات تتعلق </a:t>
            </a:r>
            <a:r>
              <a:rPr lang="ar-IQ" sz="1400" dirty="0" err="1">
                <a:solidFill>
                  <a:prstClr val="black"/>
                </a:solidFill>
                <a:latin typeface="Times New Roman"/>
                <a:ea typeface="Times New Roman"/>
              </a:rPr>
              <a:t>بلفعاليه</a:t>
            </a:r>
            <a:r>
              <a:rPr lang="ar-IQ" sz="1400" dirty="0">
                <a:solidFill>
                  <a:prstClr val="black"/>
                </a:solidFill>
                <a:latin typeface="Times New Roman"/>
                <a:ea typeface="Times New Roman"/>
              </a:rPr>
              <a:t> </a:t>
            </a:r>
            <a:r>
              <a:rPr lang="en-US" sz="1400" dirty="0">
                <a:solidFill>
                  <a:prstClr val="black"/>
                </a:solidFill>
                <a:latin typeface="Times New Roman"/>
                <a:ea typeface="Times New Roman"/>
              </a:rPr>
              <a:t/>
            </a:r>
            <a:br>
              <a:rPr lang="en-US" sz="1400" dirty="0">
                <a:solidFill>
                  <a:prstClr val="black"/>
                </a:solidFill>
                <a:latin typeface="Times New Roman"/>
                <a:ea typeface="Times New Roman"/>
              </a:rPr>
            </a:br>
            <a:r>
              <a:rPr lang="ar-IQ" sz="1400" dirty="0">
                <a:solidFill>
                  <a:prstClr val="black"/>
                </a:solidFill>
                <a:latin typeface="Times New Roman"/>
                <a:ea typeface="Times New Roman"/>
              </a:rPr>
              <a:t>4 – المتغيرات </a:t>
            </a:r>
            <a:r>
              <a:rPr lang="ar-IQ" sz="1400" dirty="0" err="1">
                <a:solidFill>
                  <a:prstClr val="black"/>
                </a:solidFill>
                <a:latin typeface="Times New Roman"/>
                <a:ea typeface="Times New Roman"/>
              </a:rPr>
              <a:t>الضرفيه</a:t>
            </a:r>
            <a:r>
              <a:rPr lang="ar-IQ" sz="1400" dirty="0">
                <a:solidFill>
                  <a:prstClr val="black"/>
                </a:solidFill>
                <a:latin typeface="Times New Roman"/>
                <a:ea typeface="Times New Roman"/>
              </a:rPr>
              <a:t> </a:t>
            </a:r>
            <a:r>
              <a:rPr lang="en-US" sz="1400" dirty="0">
                <a:solidFill>
                  <a:prstClr val="black"/>
                </a:solidFill>
                <a:latin typeface="Times New Roman"/>
                <a:ea typeface="Times New Roman"/>
              </a:rPr>
              <a:t/>
            </a:r>
            <a:br>
              <a:rPr lang="en-US" sz="1400" dirty="0">
                <a:solidFill>
                  <a:prstClr val="black"/>
                </a:solidFill>
                <a:latin typeface="Times New Roman"/>
                <a:ea typeface="Times New Roman"/>
              </a:rPr>
            </a:br>
            <a:r>
              <a:rPr lang="ar-IQ" sz="1400" dirty="0">
                <a:solidFill>
                  <a:prstClr val="black"/>
                </a:solidFill>
                <a:latin typeface="Times New Roman"/>
                <a:ea typeface="Times New Roman"/>
              </a:rPr>
              <a:t> </a:t>
            </a:r>
            <a:r>
              <a:rPr lang="en-US" sz="1400" dirty="0">
                <a:solidFill>
                  <a:prstClr val="black"/>
                </a:solidFill>
                <a:latin typeface="Times New Roman"/>
                <a:ea typeface="Times New Roman"/>
              </a:rPr>
              <a:t/>
            </a:r>
            <a:br>
              <a:rPr lang="en-US" sz="1400" dirty="0">
                <a:solidFill>
                  <a:prstClr val="black"/>
                </a:solidFill>
                <a:latin typeface="Times New Roman"/>
                <a:ea typeface="Times New Roman"/>
              </a:rPr>
            </a:br>
            <a:r>
              <a:rPr lang="ar-IQ" sz="1400" dirty="0">
                <a:solidFill>
                  <a:prstClr val="black"/>
                </a:solidFill>
                <a:latin typeface="Times New Roman"/>
                <a:ea typeface="Times New Roman"/>
              </a:rPr>
              <a:t>المتغيرات </a:t>
            </a:r>
            <a:r>
              <a:rPr lang="ar-IQ" sz="1400" dirty="0" err="1">
                <a:solidFill>
                  <a:prstClr val="black"/>
                </a:solidFill>
                <a:latin typeface="Times New Roman"/>
                <a:ea typeface="Times New Roman"/>
              </a:rPr>
              <a:t>الشخصيه</a:t>
            </a:r>
            <a:r>
              <a:rPr lang="ar-IQ" sz="1400" dirty="0">
                <a:solidFill>
                  <a:prstClr val="black"/>
                </a:solidFill>
                <a:latin typeface="Times New Roman"/>
                <a:ea typeface="Times New Roman"/>
              </a:rPr>
              <a:t> : لقد ذكرنا سابقا بان الحوافز تؤثر </a:t>
            </a:r>
            <a:r>
              <a:rPr lang="ar-IQ" sz="1400" dirty="0" err="1">
                <a:solidFill>
                  <a:prstClr val="black"/>
                </a:solidFill>
                <a:latin typeface="Times New Roman"/>
                <a:ea typeface="Times New Roman"/>
              </a:rPr>
              <a:t>بلرياضيين</a:t>
            </a:r>
            <a:r>
              <a:rPr lang="ar-IQ" sz="1400" dirty="0">
                <a:solidFill>
                  <a:prstClr val="black"/>
                </a:solidFill>
                <a:latin typeface="Times New Roman"/>
                <a:ea typeface="Times New Roman"/>
              </a:rPr>
              <a:t> بشكل مختلف فهناك رياضيون يتحسن انجازهم اثناء السباقات وهناك اخرون ينخفض انجازهم تحت نفس الظروف وهناك رياضيون اخرون </a:t>
            </a:r>
            <a:r>
              <a:rPr lang="ar-IQ" sz="1400" dirty="0" err="1">
                <a:solidFill>
                  <a:prstClr val="black"/>
                </a:solidFill>
                <a:latin typeface="Times New Roman"/>
                <a:ea typeface="Times New Roman"/>
              </a:rPr>
              <a:t>لايتاثر</a:t>
            </a:r>
            <a:r>
              <a:rPr lang="ar-IQ" sz="1400" dirty="0">
                <a:solidFill>
                  <a:prstClr val="black"/>
                </a:solidFill>
                <a:latin typeface="Times New Roman"/>
                <a:ea typeface="Times New Roman"/>
              </a:rPr>
              <a:t> انجازهم تحت ظرف الشد النفسي التي تولدها ظروف السباق ان الرياضيين من النوع الاول يسمون </a:t>
            </a:r>
            <a:r>
              <a:rPr lang="ar-IQ" sz="1400" dirty="0" err="1">
                <a:solidFill>
                  <a:prstClr val="black"/>
                </a:solidFill>
                <a:latin typeface="Times New Roman"/>
                <a:ea typeface="Times New Roman"/>
              </a:rPr>
              <a:t>بلرياضيون</a:t>
            </a:r>
            <a:r>
              <a:rPr lang="ar-IQ" sz="1400" dirty="0">
                <a:solidFill>
                  <a:prstClr val="black"/>
                </a:solidFill>
                <a:latin typeface="Times New Roman"/>
                <a:ea typeface="Times New Roman"/>
              </a:rPr>
              <a:t> ( فوق الانجاز ) </a:t>
            </a:r>
            <a:r>
              <a:rPr lang="ar-IQ" sz="1400" dirty="0" err="1">
                <a:solidFill>
                  <a:prstClr val="black"/>
                </a:solidFill>
                <a:latin typeface="Times New Roman"/>
                <a:ea typeface="Times New Roman"/>
              </a:rPr>
              <a:t>وهاولاء</a:t>
            </a:r>
            <a:r>
              <a:rPr lang="ar-IQ" sz="1400" dirty="0">
                <a:solidFill>
                  <a:prstClr val="black"/>
                </a:solidFill>
                <a:latin typeface="Times New Roman"/>
                <a:ea typeface="Times New Roman"/>
              </a:rPr>
              <a:t> هم الرياضيون الذي يتوقع المدرب منهم كسر الارقام </a:t>
            </a:r>
            <a:r>
              <a:rPr lang="ar-IQ" sz="1400" dirty="0" err="1">
                <a:solidFill>
                  <a:prstClr val="black"/>
                </a:solidFill>
                <a:latin typeface="Times New Roman"/>
                <a:ea typeface="Times New Roman"/>
              </a:rPr>
              <a:t>القياسيه</a:t>
            </a:r>
            <a:r>
              <a:rPr lang="ar-IQ" sz="1400" dirty="0">
                <a:solidFill>
                  <a:prstClr val="black"/>
                </a:solidFill>
                <a:latin typeface="Times New Roman"/>
                <a:ea typeface="Times New Roman"/>
              </a:rPr>
              <a:t> وقياده فرقهم الى الفوز اما الرياضيون من النوع الثاني فهم رياضيون ( دون النجاز ) والذين لا يعرضون مستواهم الطبيعي تحت ضغط </a:t>
            </a:r>
            <a:r>
              <a:rPr lang="ar-IQ" sz="1400" dirty="0" err="1">
                <a:solidFill>
                  <a:prstClr val="black"/>
                </a:solidFill>
                <a:latin typeface="Times New Roman"/>
                <a:ea typeface="Times New Roman"/>
              </a:rPr>
              <a:t>المنافسه</a:t>
            </a:r>
            <a:r>
              <a:rPr lang="ar-IQ" sz="1400" dirty="0">
                <a:solidFill>
                  <a:prstClr val="black"/>
                </a:solidFill>
                <a:latin typeface="Times New Roman"/>
                <a:ea typeface="Times New Roman"/>
              </a:rPr>
              <a:t> والرياضيون الاخرون هم الذين يحققون الانجاز المتوقع اثناء المنافسات </a:t>
            </a:r>
            <a:r>
              <a:rPr lang="en-US" sz="1400" dirty="0">
                <a:solidFill>
                  <a:prstClr val="black"/>
                </a:solidFill>
                <a:latin typeface="Times New Roman"/>
                <a:ea typeface="Times New Roman"/>
              </a:rPr>
              <a:t/>
            </a:r>
            <a:br>
              <a:rPr lang="en-US" sz="1400" dirty="0">
                <a:solidFill>
                  <a:prstClr val="black"/>
                </a:solidFill>
                <a:latin typeface="Times New Roman"/>
                <a:ea typeface="Times New Roman"/>
              </a:rPr>
            </a:br>
            <a:r>
              <a:rPr lang="ar-IQ" sz="1400" dirty="0">
                <a:solidFill>
                  <a:prstClr val="black"/>
                </a:solidFill>
                <a:latin typeface="Times New Roman"/>
                <a:ea typeface="Times New Roman"/>
              </a:rPr>
              <a:t>ومن المتغيرات </a:t>
            </a:r>
            <a:r>
              <a:rPr lang="ar-IQ" sz="1400" dirty="0" err="1">
                <a:solidFill>
                  <a:prstClr val="black"/>
                </a:solidFill>
                <a:latin typeface="Times New Roman"/>
                <a:ea typeface="Times New Roman"/>
              </a:rPr>
              <a:t>الشخصيه</a:t>
            </a:r>
            <a:r>
              <a:rPr lang="ar-IQ" sz="1400" dirty="0">
                <a:solidFill>
                  <a:prstClr val="black"/>
                </a:solidFill>
                <a:latin typeface="Times New Roman"/>
                <a:ea typeface="Times New Roman"/>
              </a:rPr>
              <a:t> الاخرى شعور الرياضي </a:t>
            </a:r>
            <a:r>
              <a:rPr lang="ar-IQ" sz="1400" dirty="0" err="1">
                <a:solidFill>
                  <a:prstClr val="black"/>
                </a:solidFill>
                <a:latin typeface="Times New Roman"/>
                <a:ea typeface="Times New Roman"/>
              </a:rPr>
              <a:t>بلنجاح</a:t>
            </a:r>
            <a:r>
              <a:rPr lang="ar-IQ" sz="1400" dirty="0">
                <a:solidFill>
                  <a:prstClr val="black"/>
                </a:solidFill>
                <a:latin typeface="Times New Roman"/>
                <a:ea typeface="Times New Roman"/>
              </a:rPr>
              <a:t> حيث ان هذا الشعور يكون حافز للرياضي </a:t>
            </a:r>
            <a:r>
              <a:rPr lang="ar-IQ" sz="1400" dirty="0" err="1">
                <a:solidFill>
                  <a:prstClr val="black"/>
                </a:solidFill>
                <a:latin typeface="Times New Roman"/>
                <a:ea typeface="Times New Roman"/>
              </a:rPr>
              <a:t>يتفعهو</a:t>
            </a:r>
            <a:r>
              <a:rPr lang="ar-IQ" sz="1400" dirty="0">
                <a:solidFill>
                  <a:prstClr val="black"/>
                </a:solidFill>
                <a:latin typeface="Times New Roman"/>
                <a:ea typeface="Times New Roman"/>
              </a:rPr>
              <a:t> الى ممارسه نشاط معين والتمرين الاضافي والتعلم </a:t>
            </a:r>
            <a:r>
              <a:rPr lang="ar-IQ" sz="1400" dirty="0" err="1">
                <a:solidFill>
                  <a:prstClr val="black"/>
                </a:solidFill>
                <a:latin typeface="Times New Roman"/>
                <a:ea typeface="Times New Roman"/>
              </a:rPr>
              <a:t>المهاري</a:t>
            </a:r>
            <a:r>
              <a:rPr lang="ar-IQ" sz="1400" dirty="0">
                <a:solidFill>
                  <a:prstClr val="black"/>
                </a:solidFill>
                <a:latin typeface="Times New Roman"/>
                <a:ea typeface="Times New Roman"/>
              </a:rPr>
              <a:t> الاعلى ان الشعور </a:t>
            </a:r>
            <a:r>
              <a:rPr lang="ar-IQ" sz="1400" dirty="0" err="1">
                <a:solidFill>
                  <a:prstClr val="black"/>
                </a:solidFill>
                <a:latin typeface="Times New Roman"/>
                <a:ea typeface="Times New Roman"/>
              </a:rPr>
              <a:t>بلنجاح</a:t>
            </a:r>
            <a:r>
              <a:rPr lang="ar-IQ" sz="1400" dirty="0">
                <a:solidFill>
                  <a:prstClr val="black"/>
                </a:solidFill>
                <a:latin typeface="Times New Roman"/>
                <a:ea typeface="Times New Roman"/>
              </a:rPr>
              <a:t> علاقه مع مستوى الطموح الذي يضعه الفرد لنفسه . اذا كان مستوى الطموح عاليا لدرجه يتعذر تحقيقه من قبل الرياضي فان </a:t>
            </a:r>
            <a:r>
              <a:rPr lang="ar-IQ" sz="1400" dirty="0" err="1">
                <a:solidFill>
                  <a:prstClr val="black"/>
                </a:solidFill>
                <a:latin typeface="Times New Roman"/>
                <a:ea typeface="Times New Roman"/>
              </a:rPr>
              <a:t>ذالك</a:t>
            </a:r>
            <a:r>
              <a:rPr lang="ar-IQ" sz="1400" dirty="0">
                <a:solidFill>
                  <a:prstClr val="black"/>
                </a:solidFill>
                <a:latin typeface="Times New Roman"/>
                <a:ea typeface="Times New Roman"/>
              </a:rPr>
              <a:t> سيعرض الطالب او الرياضي </a:t>
            </a:r>
            <a:r>
              <a:rPr lang="ar-IQ" sz="1400" dirty="0" err="1">
                <a:solidFill>
                  <a:prstClr val="black"/>
                </a:solidFill>
                <a:latin typeface="Times New Roman"/>
                <a:ea typeface="Times New Roman"/>
              </a:rPr>
              <a:t>بلشعور</a:t>
            </a:r>
            <a:r>
              <a:rPr lang="ar-IQ" sz="1400" dirty="0">
                <a:solidFill>
                  <a:prstClr val="black"/>
                </a:solidFill>
                <a:latin typeface="Times New Roman"/>
                <a:ea typeface="Times New Roman"/>
              </a:rPr>
              <a:t> </a:t>
            </a:r>
            <a:r>
              <a:rPr lang="ar-IQ" sz="1400" dirty="0" err="1">
                <a:solidFill>
                  <a:prstClr val="black"/>
                </a:solidFill>
                <a:latin typeface="Times New Roman"/>
                <a:ea typeface="Times New Roman"/>
              </a:rPr>
              <a:t>بلفشل</a:t>
            </a:r>
            <a:r>
              <a:rPr lang="ar-IQ" sz="1400" dirty="0">
                <a:solidFill>
                  <a:prstClr val="black"/>
                </a:solidFill>
                <a:latin typeface="Times New Roman"/>
                <a:ea typeface="Times New Roman"/>
              </a:rPr>
              <a:t> بسبب الاخفاق في تحقيق الهدف لذا يجب على المدرب مساعده الرياضي في تحقيق مستوى الطموح الايجابي بحيث يكون الهدف الموضوع اعلى من مستوى الرياضي بشكل معقول يؤهل تحقيقه لذا تمرن وبذل جهد كافي ان </a:t>
            </a:r>
            <a:r>
              <a:rPr lang="ar-IQ" sz="1400" dirty="0" err="1">
                <a:solidFill>
                  <a:prstClr val="black"/>
                </a:solidFill>
                <a:latin typeface="Times New Roman"/>
                <a:ea typeface="Times New Roman"/>
              </a:rPr>
              <a:t>ذالك</a:t>
            </a:r>
            <a:r>
              <a:rPr lang="ar-IQ" sz="1400" dirty="0">
                <a:solidFill>
                  <a:prstClr val="black"/>
                </a:solidFill>
                <a:latin typeface="Times New Roman"/>
                <a:ea typeface="Times New Roman"/>
              </a:rPr>
              <a:t> سيؤدي الى تحقيق خيرات النجاح ويكون حافز للرياضي على الاستقرار </a:t>
            </a:r>
            <a:r>
              <a:rPr lang="ar-IQ" sz="1400" dirty="0" err="1">
                <a:solidFill>
                  <a:prstClr val="black"/>
                </a:solidFill>
                <a:latin typeface="Times New Roman"/>
                <a:ea typeface="Times New Roman"/>
              </a:rPr>
              <a:t>بلتمرين</a:t>
            </a:r>
            <a:r>
              <a:rPr lang="ar-IQ" sz="1400" dirty="0">
                <a:solidFill>
                  <a:prstClr val="black"/>
                </a:solidFill>
                <a:latin typeface="Times New Roman"/>
                <a:ea typeface="Times New Roman"/>
              </a:rPr>
              <a:t> على </a:t>
            </a:r>
            <a:r>
              <a:rPr lang="ar-IQ" sz="1400" dirty="0" err="1">
                <a:solidFill>
                  <a:prstClr val="black"/>
                </a:solidFill>
                <a:latin typeface="Times New Roman"/>
                <a:ea typeface="Times New Roman"/>
              </a:rPr>
              <a:t>فعاليه</a:t>
            </a:r>
            <a:r>
              <a:rPr lang="ar-IQ" sz="1400" dirty="0">
                <a:solidFill>
                  <a:prstClr val="black"/>
                </a:solidFill>
                <a:latin typeface="Times New Roman"/>
                <a:ea typeface="Times New Roman"/>
              </a:rPr>
              <a:t> وبذل جهد عالي في التمرين هناك حاجات معروفه يمكن استغلالها كحوافز لتحسين الانجاز منها الحاجه للتفوق وحاجه الى تجنب الفشل وحاجه الى القبول الاجتماعي فعند استشاره هذه الحاجات عند الرياضي سيعمل جاهدا </a:t>
            </a:r>
            <a:r>
              <a:rPr lang="ar-IQ" sz="1400" dirty="0" err="1">
                <a:solidFill>
                  <a:prstClr val="black"/>
                </a:solidFill>
                <a:latin typeface="Times New Roman"/>
                <a:ea typeface="Times New Roman"/>
              </a:rPr>
              <a:t>لاشباع</a:t>
            </a:r>
            <a:r>
              <a:rPr lang="ar-IQ" sz="1400" dirty="0">
                <a:solidFill>
                  <a:prstClr val="black"/>
                </a:solidFill>
                <a:latin typeface="Times New Roman"/>
                <a:ea typeface="Times New Roman"/>
              </a:rPr>
              <a:t> تلك الحاجات عن طريق الجهد الاقصى لتحسين الانجاز ويجب ان </a:t>
            </a:r>
            <a:r>
              <a:rPr lang="ar-IQ" sz="1400" dirty="0" err="1">
                <a:solidFill>
                  <a:prstClr val="black"/>
                </a:solidFill>
                <a:latin typeface="Times New Roman"/>
                <a:ea typeface="Times New Roman"/>
              </a:rPr>
              <a:t>لاتغزى</a:t>
            </a:r>
            <a:r>
              <a:rPr lang="ar-IQ" sz="1400" dirty="0">
                <a:solidFill>
                  <a:prstClr val="black"/>
                </a:solidFill>
                <a:latin typeface="Times New Roman"/>
                <a:ea typeface="Times New Roman"/>
              </a:rPr>
              <a:t> اسباب </a:t>
            </a:r>
            <a:r>
              <a:rPr lang="ar-IQ" sz="1400" dirty="0" err="1">
                <a:solidFill>
                  <a:prstClr val="black"/>
                </a:solidFill>
                <a:latin typeface="Times New Roman"/>
                <a:ea typeface="Times New Roman"/>
              </a:rPr>
              <a:t>الخساره</a:t>
            </a:r>
            <a:r>
              <a:rPr lang="ar-IQ" sz="1400" dirty="0">
                <a:solidFill>
                  <a:prstClr val="black"/>
                </a:solidFill>
                <a:latin typeface="Times New Roman"/>
                <a:ea typeface="Times New Roman"/>
              </a:rPr>
              <a:t> الى العوامل </a:t>
            </a:r>
            <a:r>
              <a:rPr lang="ar-IQ" sz="1400" dirty="0" err="1">
                <a:solidFill>
                  <a:prstClr val="black"/>
                </a:solidFill>
                <a:latin typeface="Times New Roman"/>
                <a:ea typeface="Times New Roman"/>
              </a:rPr>
              <a:t>الخارجيه</a:t>
            </a:r>
            <a:r>
              <a:rPr lang="ar-IQ" sz="1400" dirty="0">
                <a:solidFill>
                  <a:prstClr val="black"/>
                </a:solidFill>
                <a:latin typeface="Times New Roman"/>
                <a:ea typeface="Times New Roman"/>
              </a:rPr>
              <a:t> بل يجب على الرياضي ان يعتقد بان انجازه وربحه او خسارته يعتمد عليه او على العوامل تتعلق به شخصيا وعدم وضع الوم على الاخرين عند </a:t>
            </a:r>
            <a:r>
              <a:rPr lang="ar-IQ" sz="1400" dirty="0" err="1">
                <a:solidFill>
                  <a:prstClr val="black"/>
                </a:solidFill>
                <a:latin typeface="Times New Roman"/>
                <a:ea typeface="Times New Roman"/>
              </a:rPr>
              <a:t>الخساره</a:t>
            </a:r>
            <a:r>
              <a:rPr lang="ar-IQ" sz="1400" dirty="0">
                <a:solidFill>
                  <a:prstClr val="black"/>
                </a:solidFill>
                <a:latin typeface="Times New Roman"/>
                <a:ea typeface="Times New Roman"/>
              </a:rPr>
              <a:t> </a:t>
            </a:r>
            <a:r>
              <a:rPr lang="en-US" sz="1400" dirty="0">
                <a:solidFill>
                  <a:prstClr val="black"/>
                </a:solidFill>
                <a:latin typeface="Times New Roman"/>
                <a:ea typeface="Times New Roman"/>
              </a:rPr>
              <a:t/>
            </a:r>
            <a:br>
              <a:rPr lang="en-US" sz="1400" dirty="0">
                <a:solidFill>
                  <a:prstClr val="black"/>
                </a:solidFill>
                <a:latin typeface="Times New Roman"/>
                <a:ea typeface="Times New Roman"/>
              </a:rPr>
            </a:br>
            <a:r>
              <a:rPr lang="ar-IQ" sz="1400" dirty="0">
                <a:solidFill>
                  <a:prstClr val="black"/>
                </a:solidFill>
                <a:latin typeface="Times New Roman"/>
                <a:ea typeface="Times New Roman"/>
              </a:rPr>
              <a:t> </a:t>
            </a:r>
            <a:r>
              <a:rPr lang="en-US" sz="1400" dirty="0">
                <a:solidFill>
                  <a:prstClr val="black"/>
                </a:solidFill>
                <a:latin typeface="Times New Roman"/>
                <a:ea typeface="Times New Roman"/>
              </a:rPr>
              <a:t/>
            </a:r>
            <a:br>
              <a:rPr lang="en-US" sz="1400" dirty="0">
                <a:solidFill>
                  <a:prstClr val="black"/>
                </a:solidFill>
                <a:latin typeface="Times New Roman"/>
                <a:ea typeface="Times New Roman"/>
              </a:rPr>
            </a:br>
            <a:endParaRPr lang="en-US" sz="8800" dirty="0"/>
          </a:p>
        </p:txBody>
      </p:sp>
    </p:spTree>
    <p:extLst>
      <p:ext uri="{BB962C8B-B14F-4D97-AF65-F5344CB8AC3E}">
        <p14:creationId xmlns:p14="http://schemas.microsoft.com/office/powerpoint/2010/main" val="3919106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r"/>
            <a:r>
              <a:rPr lang="ar-IQ" sz="1000" b="1" dirty="0">
                <a:solidFill>
                  <a:prstClr val="black"/>
                </a:solidFill>
                <a:latin typeface="Times New Roman"/>
                <a:ea typeface="Times New Roman"/>
                <a:cs typeface="Times New Roman"/>
              </a:rPr>
              <a:t>المتغيرات </a:t>
            </a:r>
            <a:r>
              <a:rPr lang="ar-IQ" sz="1000" b="1" dirty="0" err="1">
                <a:solidFill>
                  <a:prstClr val="black"/>
                </a:solidFill>
                <a:latin typeface="Times New Roman"/>
                <a:ea typeface="Times New Roman"/>
                <a:cs typeface="Times New Roman"/>
              </a:rPr>
              <a:t>الاجتماعيه</a:t>
            </a:r>
            <a:r>
              <a:rPr lang="ar-IQ" sz="1000" dirty="0">
                <a:solidFill>
                  <a:prstClr val="black"/>
                </a:solidFill>
                <a:latin typeface="Times New Roman"/>
                <a:ea typeface="Times New Roman"/>
                <a:cs typeface="Times New Roman"/>
              </a:rPr>
              <a:t> : ان المتغيرات </a:t>
            </a:r>
            <a:r>
              <a:rPr lang="ar-IQ" sz="1000" dirty="0" err="1">
                <a:solidFill>
                  <a:prstClr val="black"/>
                </a:solidFill>
                <a:latin typeface="Times New Roman"/>
                <a:ea typeface="Times New Roman"/>
                <a:cs typeface="Times New Roman"/>
              </a:rPr>
              <a:t>الاجتماعيه</a:t>
            </a:r>
            <a:r>
              <a:rPr lang="ar-IQ" sz="1000" dirty="0">
                <a:solidFill>
                  <a:prstClr val="black"/>
                </a:solidFill>
                <a:latin typeface="Times New Roman"/>
                <a:ea typeface="Times New Roman"/>
                <a:cs typeface="Times New Roman"/>
              </a:rPr>
              <a:t> اثرا كبيرا في تحفيز الرياضي على ممارسه </a:t>
            </a:r>
            <a:r>
              <a:rPr lang="ar-IQ" sz="1000" dirty="0" err="1">
                <a:solidFill>
                  <a:prstClr val="black"/>
                </a:solidFill>
                <a:latin typeface="Times New Roman"/>
                <a:ea typeface="Times New Roman"/>
                <a:cs typeface="Times New Roman"/>
              </a:rPr>
              <a:t>الفعاليه</a:t>
            </a:r>
            <a:r>
              <a:rPr lang="ar-IQ" sz="1000" dirty="0">
                <a:solidFill>
                  <a:prstClr val="black"/>
                </a:solidFill>
                <a:latin typeface="Times New Roman"/>
                <a:ea typeface="Times New Roman"/>
                <a:cs typeface="Times New Roman"/>
              </a:rPr>
              <a:t> </a:t>
            </a:r>
            <a:r>
              <a:rPr lang="ar-IQ" sz="1000" dirty="0" err="1">
                <a:solidFill>
                  <a:prstClr val="black"/>
                </a:solidFill>
                <a:latin typeface="Times New Roman"/>
                <a:ea typeface="Times New Roman"/>
                <a:cs typeface="Times New Roman"/>
              </a:rPr>
              <a:t>الرياضيه</a:t>
            </a:r>
            <a:r>
              <a:rPr lang="ar-IQ" sz="1000" dirty="0">
                <a:solidFill>
                  <a:prstClr val="black"/>
                </a:solidFill>
                <a:latin typeface="Times New Roman"/>
                <a:ea typeface="Times New Roman"/>
                <a:cs typeface="Times New Roman"/>
              </a:rPr>
              <a:t> </a:t>
            </a:r>
            <a:r>
              <a:rPr lang="ar-IQ" sz="1000" dirty="0" err="1">
                <a:solidFill>
                  <a:prstClr val="black"/>
                </a:solidFill>
                <a:latin typeface="Times New Roman"/>
                <a:ea typeface="Times New Roman"/>
                <a:cs typeface="Times New Roman"/>
              </a:rPr>
              <a:t>المختلفه</a:t>
            </a:r>
            <a:r>
              <a:rPr lang="ar-IQ" sz="1000" dirty="0">
                <a:solidFill>
                  <a:prstClr val="black"/>
                </a:solidFill>
                <a:latin typeface="Times New Roman"/>
                <a:ea typeface="Times New Roman"/>
                <a:cs typeface="Times New Roman"/>
              </a:rPr>
              <a:t> فالمجتمعات </a:t>
            </a:r>
            <a:r>
              <a:rPr lang="ar-IQ" sz="1000" dirty="0" err="1">
                <a:solidFill>
                  <a:prstClr val="black"/>
                </a:solidFill>
                <a:latin typeface="Times New Roman"/>
                <a:ea typeface="Times New Roman"/>
                <a:cs typeface="Times New Roman"/>
              </a:rPr>
              <a:t>المختلفه</a:t>
            </a:r>
            <a:r>
              <a:rPr lang="ar-IQ" sz="1000" dirty="0">
                <a:solidFill>
                  <a:prstClr val="black"/>
                </a:solidFill>
                <a:latin typeface="Times New Roman"/>
                <a:ea typeface="Times New Roman"/>
                <a:cs typeface="Times New Roman"/>
              </a:rPr>
              <a:t> تركز على الفعاليات </a:t>
            </a:r>
            <a:r>
              <a:rPr lang="ar-IQ" sz="1000" dirty="0" err="1">
                <a:solidFill>
                  <a:prstClr val="black"/>
                </a:solidFill>
                <a:latin typeface="Times New Roman"/>
                <a:ea typeface="Times New Roman"/>
                <a:cs typeface="Times New Roman"/>
              </a:rPr>
              <a:t>الرياضيه</a:t>
            </a:r>
            <a:r>
              <a:rPr lang="ar-IQ" sz="1000" dirty="0">
                <a:solidFill>
                  <a:prstClr val="black"/>
                </a:solidFill>
                <a:latin typeface="Times New Roman"/>
                <a:ea typeface="Times New Roman"/>
                <a:cs typeface="Times New Roman"/>
              </a:rPr>
              <a:t> </a:t>
            </a:r>
            <a:r>
              <a:rPr lang="ar-IQ" sz="1000" dirty="0" err="1">
                <a:solidFill>
                  <a:prstClr val="black"/>
                </a:solidFill>
                <a:latin typeface="Times New Roman"/>
                <a:ea typeface="Times New Roman"/>
                <a:cs typeface="Times New Roman"/>
              </a:rPr>
              <a:t>المختلفه</a:t>
            </a:r>
            <a:r>
              <a:rPr lang="ar-IQ" sz="1000" dirty="0">
                <a:solidFill>
                  <a:prstClr val="black"/>
                </a:solidFill>
                <a:latin typeface="Times New Roman"/>
                <a:ea typeface="Times New Roman"/>
                <a:cs typeface="Times New Roman"/>
              </a:rPr>
              <a:t> اكثر من تركيزها على غيرها فنوع الحافز الذي تستخدمه لدفع الرياضي للعبه كره القدم في القطر العراقي مثلا يختلف عن الحافز الذي نستخدمه في مجتمع اخر </a:t>
            </a:r>
            <a:r>
              <a:rPr lang="ar-IQ" sz="1000" dirty="0" err="1">
                <a:solidFill>
                  <a:prstClr val="black"/>
                </a:solidFill>
                <a:latin typeface="Times New Roman"/>
                <a:ea typeface="Times New Roman"/>
                <a:cs typeface="Times New Roman"/>
              </a:rPr>
              <a:t>لايركز</a:t>
            </a:r>
            <a:r>
              <a:rPr lang="ar-IQ" sz="1000" dirty="0">
                <a:solidFill>
                  <a:prstClr val="black"/>
                </a:solidFill>
                <a:latin typeface="Times New Roman"/>
                <a:ea typeface="Times New Roman"/>
                <a:cs typeface="Times New Roman"/>
              </a:rPr>
              <a:t> على هذا النوع من </a:t>
            </a:r>
            <a:r>
              <a:rPr lang="ar-IQ" sz="1000" dirty="0" err="1">
                <a:solidFill>
                  <a:prstClr val="black"/>
                </a:solidFill>
                <a:latin typeface="Times New Roman"/>
                <a:ea typeface="Times New Roman"/>
                <a:cs typeface="Times New Roman"/>
              </a:rPr>
              <a:t>الرياضه</a:t>
            </a:r>
            <a:r>
              <a:rPr lang="ar-IQ" sz="1000" dirty="0">
                <a:solidFill>
                  <a:prstClr val="black"/>
                </a:solidFill>
                <a:latin typeface="Times New Roman"/>
                <a:ea typeface="Times New Roman"/>
                <a:cs typeface="Times New Roman"/>
              </a:rPr>
              <a:t> اضافه الى </a:t>
            </a:r>
            <a:r>
              <a:rPr lang="ar-IQ" sz="1000" dirty="0" err="1">
                <a:solidFill>
                  <a:prstClr val="black"/>
                </a:solidFill>
                <a:latin typeface="Times New Roman"/>
                <a:ea typeface="Times New Roman"/>
                <a:cs typeface="Times New Roman"/>
              </a:rPr>
              <a:t>تاثير</a:t>
            </a:r>
            <a:r>
              <a:rPr lang="ar-IQ" sz="1000" dirty="0">
                <a:solidFill>
                  <a:prstClr val="black"/>
                </a:solidFill>
                <a:latin typeface="Times New Roman"/>
                <a:ea typeface="Times New Roman"/>
                <a:cs typeface="Times New Roman"/>
              </a:rPr>
              <a:t> </a:t>
            </a:r>
            <a:r>
              <a:rPr lang="ar-IQ" sz="1000" dirty="0" err="1">
                <a:solidFill>
                  <a:prstClr val="black"/>
                </a:solidFill>
                <a:latin typeface="Times New Roman"/>
                <a:ea typeface="Times New Roman"/>
                <a:cs typeface="Times New Roman"/>
              </a:rPr>
              <a:t>المجتمعفي</a:t>
            </a:r>
            <a:r>
              <a:rPr lang="ar-IQ" sz="1000" dirty="0">
                <a:solidFill>
                  <a:prstClr val="black"/>
                </a:solidFill>
                <a:latin typeface="Times New Roman"/>
                <a:ea typeface="Times New Roman"/>
                <a:cs typeface="Times New Roman"/>
              </a:rPr>
              <a:t> تحفيز الرياضي على ممارسه نوع معين من </a:t>
            </a:r>
            <a:r>
              <a:rPr lang="ar-IQ" sz="1000" dirty="0" err="1">
                <a:solidFill>
                  <a:prstClr val="black"/>
                </a:solidFill>
                <a:latin typeface="Times New Roman"/>
                <a:ea typeface="Times New Roman"/>
                <a:cs typeface="Times New Roman"/>
              </a:rPr>
              <a:t>الرياضه</a:t>
            </a:r>
            <a:r>
              <a:rPr lang="ar-IQ" sz="1000" dirty="0">
                <a:solidFill>
                  <a:prstClr val="black"/>
                </a:solidFill>
                <a:latin typeface="Times New Roman"/>
                <a:ea typeface="Times New Roman"/>
                <a:cs typeface="Times New Roman"/>
              </a:rPr>
              <a:t> يجب ان لانهمل </a:t>
            </a:r>
            <a:r>
              <a:rPr lang="ar-IQ" sz="1000" dirty="0" err="1">
                <a:solidFill>
                  <a:prstClr val="black"/>
                </a:solidFill>
                <a:latin typeface="Times New Roman"/>
                <a:ea typeface="Times New Roman"/>
                <a:cs typeface="Times New Roman"/>
              </a:rPr>
              <a:t>التاثير</a:t>
            </a:r>
            <a:r>
              <a:rPr lang="ar-IQ" sz="1000" dirty="0">
                <a:solidFill>
                  <a:prstClr val="black"/>
                </a:solidFill>
                <a:latin typeface="Times New Roman"/>
                <a:ea typeface="Times New Roman"/>
                <a:cs typeface="Times New Roman"/>
              </a:rPr>
              <a:t> البنى </a:t>
            </a:r>
            <a:r>
              <a:rPr lang="ar-IQ" sz="1000" dirty="0" err="1">
                <a:solidFill>
                  <a:prstClr val="black"/>
                </a:solidFill>
                <a:latin typeface="Times New Roman"/>
                <a:ea typeface="Times New Roman"/>
                <a:cs typeface="Times New Roman"/>
              </a:rPr>
              <a:t>المصغره</a:t>
            </a:r>
            <a:r>
              <a:rPr lang="ar-IQ" sz="1000" dirty="0">
                <a:solidFill>
                  <a:prstClr val="black"/>
                </a:solidFill>
                <a:latin typeface="Times New Roman"/>
                <a:ea typeface="Times New Roman"/>
                <a:cs typeface="Times New Roman"/>
              </a:rPr>
              <a:t> داخل مجتمع كعائله او مدرسه او المناطق </a:t>
            </a:r>
            <a:r>
              <a:rPr lang="ar-IQ" sz="1000" dirty="0" err="1">
                <a:solidFill>
                  <a:prstClr val="black"/>
                </a:solidFill>
                <a:latin typeface="Times New Roman"/>
                <a:ea typeface="Times New Roman"/>
                <a:cs typeface="Times New Roman"/>
              </a:rPr>
              <a:t>الجغرافيه</a:t>
            </a:r>
            <a:r>
              <a:rPr lang="ar-IQ" sz="1000" dirty="0">
                <a:solidFill>
                  <a:prstClr val="black"/>
                </a:solidFill>
                <a:latin typeface="Times New Roman"/>
                <a:ea typeface="Times New Roman"/>
                <a:cs typeface="Times New Roman"/>
              </a:rPr>
              <a:t> </a:t>
            </a:r>
            <a:r>
              <a:rPr lang="ar-IQ" sz="1000" dirty="0" err="1">
                <a:solidFill>
                  <a:prstClr val="black"/>
                </a:solidFill>
                <a:latin typeface="Times New Roman"/>
                <a:ea typeface="Times New Roman"/>
                <a:cs typeface="Times New Roman"/>
              </a:rPr>
              <a:t>المختلفه</a:t>
            </a:r>
            <a:r>
              <a:rPr lang="ar-IQ" sz="1000" dirty="0">
                <a:solidFill>
                  <a:prstClr val="black"/>
                </a:solidFill>
                <a:latin typeface="Times New Roman"/>
                <a:ea typeface="Times New Roman"/>
                <a:cs typeface="Times New Roman"/>
              </a:rPr>
              <a:t> داخل المجتمع الواحد على الطالب او الرياضي . </a:t>
            </a:r>
            <a:r>
              <a:rPr lang="en-US" sz="1000" dirty="0">
                <a:solidFill>
                  <a:prstClr val="black"/>
                </a:solidFill>
                <a:latin typeface="Times New Roman"/>
                <a:ea typeface="Times New Roman"/>
                <a:cs typeface="+mj-cs"/>
              </a:rPr>
              <a:t/>
            </a:r>
            <a:br>
              <a:rPr lang="en-US" sz="1000" dirty="0">
                <a:solidFill>
                  <a:prstClr val="black"/>
                </a:solidFill>
                <a:latin typeface="Times New Roman"/>
                <a:ea typeface="Times New Roman"/>
                <a:cs typeface="+mj-cs"/>
              </a:rPr>
            </a:br>
            <a:r>
              <a:rPr lang="ar-IQ" sz="1000" dirty="0">
                <a:solidFill>
                  <a:prstClr val="black"/>
                </a:solidFill>
                <a:latin typeface="Times New Roman"/>
                <a:ea typeface="Times New Roman"/>
                <a:cs typeface="Times New Roman"/>
              </a:rPr>
              <a:t> </a:t>
            </a:r>
            <a:r>
              <a:rPr lang="en-US" sz="1000" dirty="0">
                <a:solidFill>
                  <a:prstClr val="black"/>
                </a:solidFill>
                <a:latin typeface="Times New Roman"/>
                <a:ea typeface="Times New Roman"/>
                <a:cs typeface="+mj-cs"/>
              </a:rPr>
              <a:t/>
            </a:r>
            <a:br>
              <a:rPr lang="en-US" sz="1000" dirty="0">
                <a:solidFill>
                  <a:prstClr val="black"/>
                </a:solidFill>
                <a:latin typeface="Times New Roman"/>
                <a:ea typeface="Times New Roman"/>
                <a:cs typeface="+mj-cs"/>
              </a:rPr>
            </a:br>
            <a:r>
              <a:rPr lang="ar-IQ" sz="1000" b="1" dirty="0">
                <a:solidFill>
                  <a:prstClr val="black"/>
                </a:solidFill>
                <a:latin typeface="Times New Roman"/>
                <a:ea typeface="Times New Roman"/>
                <a:cs typeface="Times New Roman"/>
              </a:rPr>
              <a:t>متغيرات تتعلق </a:t>
            </a:r>
            <a:r>
              <a:rPr lang="ar-IQ" sz="1000" b="1" dirty="0" err="1">
                <a:solidFill>
                  <a:prstClr val="black"/>
                </a:solidFill>
                <a:latin typeface="Times New Roman"/>
                <a:ea typeface="Times New Roman"/>
                <a:cs typeface="Times New Roman"/>
              </a:rPr>
              <a:t>بلفعاليه</a:t>
            </a:r>
            <a:r>
              <a:rPr lang="ar-IQ" sz="1000" dirty="0">
                <a:solidFill>
                  <a:prstClr val="black"/>
                </a:solidFill>
                <a:latin typeface="Times New Roman"/>
                <a:ea typeface="Times New Roman"/>
                <a:cs typeface="Times New Roman"/>
              </a:rPr>
              <a:t> : هناك متغيرات عديده تتعلق </a:t>
            </a:r>
            <a:r>
              <a:rPr lang="ar-IQ" sz="1000" dirty="0" err="1">
                <a:solidFill>
                  <a:prstClr val="black"/>
                </a:solidFill>
                <a:latin typeface="Times New Roman"/>
                <a:ea typeface="Times New Roman"/>
                <a:cs typeface="Times New Roman"/>
              </a:rPr>
              <a:t>بلفعاليه</a:t>
            </a:r>
            <a:r>
              <a:rPr lang="ar-IQ" sz="1000" dirty="0">
                <a:solidFill>
                  <a:prstClr val="black"/>
                </a:solidFill>
                <a:latin typeface="Times New Roman"/>
                <a:ea typeface="Times New Roman"/>
                <a:cs typeface="Times New Roman"/>
              </a:rPr>
              <a:t> نفسها تحدد نوعيه الحافز وشدته ومن هذه المتغيرات ما </a:t>
            </a:r>
            <a:r>
              <a:rPr lang="ar-IQ" sz="1000" dirty="0" err="1">
                <a:solidFill>
                  <a:prstClr val="black"/>
                </a:solidFill>
                <a:latin typeface="Times New Roman"/>
                <a:ea typeface="Times New Roman"/>
                <a:cs typeface="Times New Roman"/>
              </a:rPr>
              <a:t>ياتي</a:t>
            </a:r>
            <a:r>
              <a:rPr lang="ar-IQ" sz="1000" dirty="0">
                <a:solidFill>
                  <a:prstClr val="black"/>
                </a:solidFill>
                <a:latin typeface="Times New Roman"/>
                <a:ea typeface="Times New Roman"/>
                <a:cs typeface="Times New Roman"/>
              </a:rPr>
              <a:t> : </a:t>
            </a:r>
            <a:r>
              <a:rPr lang="en-US" sz="1000" dirty="0">
                <a:solidFill>
                  <a:prstClr val="black"/>
                </a:solidFill>
                <a:latin typeface="Times New Roman"/>
                <a:ea typeface="Times New Roman"/>
                <a:cs typeface="+mj-cs"/>
              </a:rPr>
              <a:t/>
            </a:r>
            <a:br>
              <a:rPr lang="en-US" sz="1000" dirty="0">
                <a:solidFill>
                  <a:prstClr val="black"/>
                </a:solidFill>
                <a:latin typeface="Times New Roman"/>
                <a:ea typeface="Times New Roman"/>
                <a:cs typeface="+mj-cs"/>
              </a:rPr>
            </a:br>
            <a:r>
              <a:rPr lang="ar-IQ" sz="1000" dirty="0">
                <a:solidFill>
                  <a:prstClr val="black"/>
                </a:solidFill>
                <a:latin typeface="Times New Roman"/>
                <a:ea typeface="Times New Roman"/>
                <a:cs typeface="Times New Roman"/>
              </a:rPr>
              <a:t>أ – </a:t>
            </a:r>
            <a:r>
              <a:rPr lang="ar-IQ" sz="1000" b="1" dirty="0">
                <a:solidFill>
                  <a:prstClr val="black"/>
                </a:solidFill>
                <a:latin typeface="Times New Roman"/>
                <a:ea typeface="Times New Roman"/>
                <a:cs typeface="Times New Roman"/>
              </a:rPr>
              <a:t>الفعاليات </a:t>
            </a:r>
            <a:r>
              <a:rPr lang="ar-IQ" sz="1000" b="1" dirty="0" err="1">
                <a:solidFill>
                  <a:prstClr val="black"/>
                </a:solidFill>
                <a:latin typeface="Times New Roman"/>
                <a:ea typeface="Times New Roman"/>
                <a:cs typeface="Times New Roman"/>
              </a:rPr>
              <a:t>البسيطه</a:t>
            </a:r>
            <a:r>
              <a:rPr lang="ar-IQ" sz="1000" b="1" dirty="0">
                <a:solidFill>
                  <a:prstClr val="black"/>
                </a:solidFill>
                <a:latin typeface="Times New Roman"/>
                <a:ea typeface="Times New Roman"/>
                <a:cs typeface="Times New Roman"/>
              </a:rPr>
              <a:t> والفعاليات </a:t>
            </a:r>
            <a:r>
              <a:rPr lang="ar-IQ" sz="1000" b="1" dirty="0" err="1">
                <a:solidFill>
                  <a:prstClr val="black"/>
                </a:solidFill>
                <a:latin typeface="Times New Roman"/>
                <a:ea typeface="Times New Roman"/>
                <a:cs typeface="Times New Roman"/>
              </a:rPr>
              <a:t>المعقده</a:t>
            </a:r>
            <a:r>
              <a:rPr lang="ar-IQ" sz="1000" dirty="0">
                <a:solidFill>
                  <a:prstClr val="black"/>
                </a:solidFill>
                <a:latin typeface="Times New Roman"/>
                <a:ea typeface="Times New Roman"/>
                <a:cs typeface="Times New Roman"/>
              </a:rPr>
              <a:t> – لقد </a:t>
            </a:r>
            <a:r>
              <a:rPr lang="ar-IQ" sz="1000" dirty="0" err="1">
                <a:solidFill>
                  <a:prstClr val="black"/>
                </a:solidFill>
                <a:latin typeface="Times New Roman"/>
                <a:ea typeface="Times New Roman"/>
                <a:cs typeface="Times New Roman"/>
              </a:rPr>
              <a:t>تتطرقنا</a:t>
            </a:r>
            <a:r>
              <a:rPr lang="ar-IQ" sz="1000" dirty="0">
                <a:solidFill>
                  <a:prstClr val="black"/>
                </a:solidFill>
                <a:latin typeface="Times New Roman"/>
                <a:ea typeface="Times New Roman"/>
                <a:cs typeface="Times New Roman"/>
              </a:rPr>
              <a:t> الى هذا الموضوع سابقا عندما تعرضنا بشكل موجز لنظرين الدافع ونظريه حرف  </a:t>
            </a:r>
            <a:r>
              <a:rPr lang="en-US" sz="1000" dirty="0">
                <a:solidFill>
                  <a:prstClr val="black"/>
                </a:solidFill>
                <a:latin typeface="Times New Roman"/>
                <a:ea typeface="Times New Roman"/>
                <a:cs typeface="+mj-cs"/>
              </a:rPr>
              <a:t>U</a:t>
            </a:r>
            <a:r>
              <a:rPr lang="ar-IQ" sz="1000" dirty="0">
                <a:solidFill>
                  <a:prstClr val="black"/>
                </a:solidFill>
                <a:latin typeface="Times New Roman"/>
                <a:ea typeface="Times New Roman"/>
                <a:cs typeface="Times New Roman"/>
              </a:rPr>
              <a:t> المقلوب حيث ان نضريه الدافع تشرح </a:t>
            </a:r>
            <a:r>
              <a:rPr lang="ar-IQ" sz="1000" dirty="0" err="1">
                <a:solidFill>
                  <a:prstClr val="black"/>
                </a:solidFill>
                <a:latin typeface="Times New Roman"/>
                <a:ea typeface="Times New Roman"/>
                <a:cs typeface="Times New Roman"/>
              </a:rPr>
              <a:t>العلاقه</a:t>
            </a:r>
            <a:r>
              <a:rPr lang="ar-IQ" sz="1000" dirty="0">
                <a:solidFill>
                  <a:prstClr val="black"/>
                </a:solidFill>
                <a:latin typeface="Times New Roman"/>
                <a:ea typeface="Times New Roman"/>
                <a:cs typeface="Times New Roman"/>
              </a:rPr>
              <a:t> بين شده الحافز ومستوى الانجاز في الفعاليات </a:t>
            </a:r>
            <a:r>
              <a:rPr lang="ar-IQ" sz="1000" dirty="0" err="1">
                <a:solidFill>
                  <a:prstClr val="black"/>
                </a:solidFill>
                <a:latin typeface="Times New Roman"/>
                <a:ea typeface="Times New Roman"/>
                <a:cs typeface="Times New Roman"/>
              </a:rPr>
              <a:t>البسيطه</a:t>
            </a:r>
            <a:r>
              <a:rPr lang="ar-IQ" sz="1000" dirty="0">
                <a:solidFill>
                  <a:prstClr val="black"/>
                </a:solidFill>
                <a:latin typeface="Times New Roman"/>
                <a:ea typeface="Times New Roman"/>
                <a:cs typeface="Times New Roman"/>
              </a:rPr>
              <a:t> بشكل عام ونظريه حرف </a:t>
            </a:r>
            <a:r>
              <a:rPr lang="en-US" sz="1000" dirty="0">
                <a:solidFill>
                  <a:prstClr val="black"/>
                </a:solidFill>
                <a:latin typeface="Times New Roman"/>
                <a:ea typeface="Times New Roman"/>
                <a:cs typeface="+mj-cs"/>
              </a:rPr>
              <a:t>U </a:t>
            </a:r>
            <a:r>
              <a:rPr lang="ar-IQ" sz="1000" dirty="0">
                <a:solidFill>
                  <a:prstClr val="black"/>
                </a:solidFill>
                <a:latin typeface="Times New Roman"/>
                <a:ea typeface="Times New Roman"/>
                <a:cs typeface="Times New Roman"/>
              </a:rPr>
              <a:t>  المقلوب تشرح </a:t>
            </a:r>
            <a:r>
              <a:rPr lang="ar-IQ" sz="1000" dirty="0" err="1">
                <a:solidFill>
                  <a:prstClr val="black"/>
                </a:solidFill>
                <a:latin typeface="Times New Roman"/>
                <a:ea typeface="Times New Roman"/>
                <a:cs typeface="Times New Roman"/>
              </a:rPr>
              <a:t>العلاقه</a:t>
            </a:r>
            <a:r>
              <a:rPr lang="ar-IQ" sz="1000" dirty="0">
                <a:solidFill>
                  <a:prstClr val="black"/>
                </a:solidFill>
                <a:latin typeface="Times New Roman"/>
                <a:ea typeface="Times New Roman"/>
                <a:cs typeface="Times New Roman"/>
              </a:rPr>
              <a:t> بين شده الحافز ومستوى الانجاز في الفعاليات </a:t>
            </a:r>
            <a:r>
              <a:rPr lang="ar-IQ" sz="1000" dirty="0" err="1">
                <a:solidFill>
                  <a:prstClr val="black"/>
                </a:solidFill>
                <a:latin typeface="Times New Roman"/>
                <a:ea typeface="Times New Roman"/>
                <a:cs typeface="Times New Roman"/>
              </a:rPr>
              <a:t>المعقده</a:t>
            </a:r>
            <a:r>
              <a:rPr lang="ar-IQ" sz="1000" dirty="0">
                <a:solidFill>
                  <a:prstClr val="black"/>
                </a:solidFill>
                <a:latin typeface="Times New Roman"/>
                <a:ea typeface="Times New Roman"/>
                <a:cs typeface="Times New Roman"/>
              </a:rPr>
              <a:t> . </a:t>
            </a:r>
            <a:r>
              <a:rPr lang="en-US" sz="1000" dirty="0">
                <a:solidFill>
                  <a:prstClr val="black"/>
                </a:solidFill>
                <a:latin typeface="Times New Roman"/>
                <a:ea typeface="Times New Roman"/>
                <a:cs typeface="+mj-cs"/>
              </a:rPr>
              <a:t/>
            </a:r>
            <a:br>
              <a:rPr lang="en-US" sz="1000" dirty="0">
                <a:solidFill>
                  <a:prstClr val="black"/>
                </a:solidFill>
                <a:latin typeface="Times New Roman"/>
                <a:ea typeface="Times New Roman"/>
                <a:cs typeface="+mj-cs"/>
              </a:rPr>
            </a:br>
            <a:r>
              <a:rPr lang="ar-IQ" sz="1000" dirty="0">
                <a:solidFill>
                  <a:prstClr val="black"/>
                </a:solidFill>
                <a:latin typeface="Times New Roman"/>
                <a:ea typeface="Times New Roman"/>
                <a:cs typeface="Times New Roman"/>
              </a:rPr>
              <a:t> </a:t>
            </a:r>
            <a:r>
              <a:rPr lang="en-US" sz="1000" dirty="0">
                <a:solidFill>
                  <a:prstClr val="black"/>
                </a:solidFill>
                <a:latin typeface="Times New Roman"/>
                <a:ea typeface="Times New Roman"/>
                <a:cs typeface="+mj-cs"/>
              </a:rPr>
              <a:t/>
            </a:r>
            <a:br>
              <a:rPr lang="en-US" sz="1000" dirty="0">
                <a:solidFill>
                  <a:prstClr val="black"/>
                </a:solidFill>
                <a:latin typeface="Times New Roman"/>
                <a:ea typeface="Times New Roman"/>
                <a:cs typeface="+mj-cs"/>
              </a:rPr>
            </a:br>
            <a:r>
              <a:rPr lang="ar-IQ" sz="1000" dirty="0">
                <a:solidFill>
                  <a:prstClr val="black"/>
                </a:solidFill>
                <a:latin typeface="Times New Roman"/>
                <a:ea typeface="Times New Roman"/>
                <a:cs typeface="Times New Roman"/>
              </a:rPr>
              <a:t>ب – </a:t>
            </a:r>
            <a:r>
              <a:rPr lang="ar-IQ" sz="1000" b="1" dirty="0">
                <a:solidFill>
                  <a:prstClr val="black"/>
                </a:solidFill>
                <a:latin typeface="Times New Roman"/>
                <a:ea typeface="Times New Roman"/>
                <a:cs typeface="Times New Roman"/>
              </a:rPr>
              <a:t>المتطلبات </a:t>
            </a:r>
            <a:r>
              <a:rPr lang="ar-IQ" sz="1000" b="1" dirty="0" err="1">
                <a:solidFill>
                  <a:prstClr val="black"/>
                </a:solidFill>
                <a:latin typeface="Times New Roman"/>
                <a:ea typeface="Times New Roman"/>
                <a:cs typeface="Times New Roman"/>
              </a:rPr>
              <a:t>البدنيه</a:t>
            </a:r>
            <a:r>
              <a:rPr lang="ar-IQ" sz="1000" dirty="0">
                <a:solidFill>
                  <a:prstClr val="black"/>
                </a:solidFill>
                <a:latin typeface="Times New Roman"/>
                <a:ea typeface="Times New Roman"/>
                <a:cs typeface="Times New Roman"/>
              </a:rPr>
              <a:t> : ان الفعاليات </a:t>
            </a:r>
            <a:r>
              <a:rPr lang="ar-IQ" sz="1000" dirty="0" err="1">
                <a:solidFill>
                  <a:prstClr val="black"/>
                </a:solidFill>
                <a:latin typeface="Times New Roman"/>
                <a:ea typeface="Times New Roman"/>
                <a:cs typeface="Times New Roman"/>
              </a:rPr>
              <a:t>الرياضيه</a:t>
            </a:r>
            <a:r>
              <a:rPr lang="ar-IQ" sz="1000" dirty="0">
                <a:solidFill>
                  <a:prstClr val="black"/>
                </a:solidFill>
                <a:latin typeface="Times New Roman"/>
                <a:ea typeface="Times New Roman"/>
                <a:cs typeface="Times New Roman"/>
              </a:rPr>
              <a:t> التي تتطلب القوه </a:t>
            </a:r>
            <a:r>
              <a:rPr lang="ar-IQ" sz="1000" dirty="0" err="1">
                <a:solidFill>
                  <a:prstClr val="black"/>
                </a:solidFill>
                <a:latin typeface="Times New Roman"/>
                <a:ea typeface="Times New Roman"/>
                <a:cs typeface="Times New Roman"/>
              </a:rPr>
              <a:t>والسرعه</a:t>
            </a:r>
            <a:r>
              <a:rPr lang="ar-IQ" sz="1000" dirty="0">
                <a:solidFill>
                  <a:prstClr val="black"/>
                </a:solidFill>
                <a:latin typeface="Times New Roman"/>
                <a:ea typeface="Times New Roman"/>
                <a:cs typeface="Times New Roman"/>
              </a:rPr>
              <a:t> وتحمل والقوه </a:t>
            </a:r>
            <a:r>
              <a:rPr lang="ar-IQ" sz="1000" dirty="0" err="1">
                <a:solidFill>
                  <a:prstClr val="black"/>
                </a:solidFill>
                <a:latin typeface="Times New Roman"/>
                <a:ea typeface="Times New Roman"/>
                <a:cs typeface="Times New Roman"/>
              </a:rPr>
              <a:t>الانفجاريه</a:t>
            </a:r>
            <a:r>
              <a:rPr lang="ar-IQ" sz="1000" dirty="0">
                <a:solidFill>
                  <a:prstClr val="black"/>
                </a:solidFill>
                <a:latin typeface="Times New Roman"/>
                <a:ea typeface="Times New Roman"/>
                <a:cs typeface="Times New Roman"/>
              </a:rPr>
              <a:t> بشكل رئيسي تتطلب درجه </a:t>
            </a:r>
            <a:r>
              <a:rPr lang="ar-IQ" sz="1000" dirty="0" err="1">
                <a:solidFill>
                  <a:prstClr val="black"/>
                </a:solidFill>
                <a:latin typeface="Times New Roman"/>
                <a:ea typeface="Times New Roman"/>
                <a:cs typeface="Times New Roman"/>
              </a:rPr>
              <a:t>عاليه</a:t>
            </a:r>
            <a:r>
              <a:rPr lang="ar-IQ" sz="1000" dirty="0">
                <a:solidFill>
                  <a:prstClr val="black"/>
                </a:solidFill>
                <a:latin typeface="Times New Roman"/>
                <a:ea typeface="Times New Roman"/>
                <a:cs typeface="Times New Roman"/>
              </a:rPr>
              <a:t> من التحفيز </a:t>
            </a:r>
            <a:r>
              <a:rPr lang="ar-IQ" sz="1000" dirty="0" err="1">
                <a:solidFill>
                  <a:prstClr val="black"/>
                </a:solidFill>
                <a:latin typeface="Times New Roman"/>
                <a:ea typeface="Times New Roman"/>
                <a:cs typeface="Times New Roman"/>
              </a:rPr>
              <a:t>كلركض</a:t>
            </a:r>
            <a:r>
              <a:rPr lang="ar-IQ" sz="1000" dirty="0">
                <a:solidFill>
                  <a:prstClr val="black"/>
                </a:solidFill>
                <a:latin typeface="Times New Roman"/>
                <a:ea typeface="Times New Roman"/>
                <a:cs typeface="Times New Roman"/>
              </a:rPr>
              <a:t> بمختلف انواعه .</a:t>
            </a:r>
            <a:r>
              <a:rPr lang="en-US" sz="1000" dirty="0">
                <a:solidFill>
                  <a:prstClr val="black"/>
                </a:solidFill>
                <a:latin typeface="Times New Roman"/>
                <a:ea typeface="Times New Roman"/>
                <a:cs typeface="+mj-cs"/>
              </a:rPr>
              <a:t/>
            </a:r>
            <a:br>
              <a:rPr lang="en-US" sz="1000" dirty="0">
                <a:solidFill>
                  <a:prstClr val="black"/>
                </a:solidFill>
                <a:latin typeface="Times New Roman"/>
                <a:ea typeface="Times New Roman"/>
                <a:cs typeface="+mj-cs"/>
              </a:rPr>
            </a:br>
            <a:r>
              <a:rPr lang="ar-IQ" sz="1000" dirty="0">
                <a:solidFill>
                  <a:prstClr val="black"/>
                </a:solidFill>
                <a:latin typeface="Times New Roman"/>
                <a:ea typeface="Times New Roman"/>
                <a:cs typeface="Times New Roman"/>
              </a:rPr>
              <a:t> </a:t>
            </a:r>
            <a:r>
              <a:rPr lang="en-US" sz="1000" dirty="0">
                <a:solidFill>
                  <a:prstClr val="black"/>
                </a:solidFill>
                <a:latin typeface="Times New Roman"/>
                <a:ea typeface="Times New Roman"/>
                <a:cs typeface="+mj-cs"/>
              </a:rPr>
              <a:t/>
            </a:r>
            <a:br>
              <a:rPr lang="en-US" sz="1000" dirty="0">
                <a:solidFill>
                  <a:prstClr val="black"/>
                </a:solidFill>
                <a:latin typeface="Times New Roman"/>
                <a:ea typeface="Times New Roman"/>
                <a:cs typeface="+mj-cs"/>
              </a:rPr>
            </a:br>
            <a:r>
              <a:rPr lang="ar-IQ" sz="1000" dirty="0">
                <a:solidFill>
                  <a:prstClr val="black"/>
                </a:solidFill>
                <a:latin typeface="Times New Roman"/>
                <a:ea typeface="Times New Roman"/>
                <a:cs typeface="Times New Roman"/>
              </a:rPr>
              <a:t>ج – </a:t>
            </a:r>
            <a:r>
              <a:rPr lang="ar-IQ" sz="1000" b="1" dirty="0">
                <a:solidFill>
                  <a:prstClr val="black"/>
                </a:solidFill>
                <a:latin typeface="Times New Roman"/>
                <a:ea typeface="Times New Roman"/>
                <a:cs typeface="Times New Roman"/>
              </a:rPr>
              <a:t>جاذبيه </a:t>
            </a:r>
            <a:r>
              <a:rPr lang="ar-IQ" sz="1000" b="1" dirty="0" err="1">
                <a:solidFill>
                  <a:prstClr val="black"/>
                </a:solidFill>
                <a:latin typeface="Times New Roman"/>
                <a:ea typeface="Times New Roman"/>
                <a:cs typeface="Times New Roman"/>
              </a:rPr>
              <a:t>الفعاليه</a:t>
            </a:r>
            <a:r>
              <a:rPr lang="ar-IQ" sz="1000" dirty="0">
                <a:solidFill>
                  <a:prstClr val="black"/>
                </a:solidFill>
                <a:latin typeface="Times New Roman"/>
                <a:ea typeface="Times New Roman"/>
                <a:cs typeface="Times New Roman"/>
              </a:rPr>
              <a:t> : ان جاذبيه </a:t>
            </a:r>
            <a:r>
              <a:rPr lang="ar-IQ" sz="1000" dirty="0" err="1">
                <a:solidFill>
                  <a:prstClr val="black"/>
                </a:solidFill>
                <a:latin typeface="Times New Roman"/>
                <a:ea typeface="Times New Roman"/>
                <a:cs typeface="Times New Roman"/>
              </a:rPr>
              <a:t>الفعاليه</a:t>
            </a:r>
            <a:r>
              <a:rPr lang="ar-IQ" sz="1000" dirty="0">
                <a:solidFill>
                  <a:prstClr val="black"/>
                </a:solidFill>
                <a:latin typeface="Times New Roman"/>
                <a:ea typeface="Times New Roman"/>
                <a:cs typeface="Times New Roman"/>
              </a:rPr>
              <a:t> نفسها تعمل حافزا بممارسه تلك </a:t>
            </a:r>
            <a:r>
              <a:rPr lang="ar-IQ" sz="1000" dirty="0" err="1">
                <a:solidFill>
                  <a:prstClr val="black"/>
                </a:solidFill>
                <a:latin typeface="Times New Roman"/>
                <a:ea typeface="Times New Roman"/>
                <a:cs typeface="Times New Roman"/>
              </a:rPr>
              <a:t>الفعاليه</a:t>
            </a:r>
            <a:r>
              <a:rPr lang="ar-IQ" sz="1000" dirty="0">
                <a:solidFill>
                  <a:prstClr val="black"/>
                </a:solidFill>
                <a:latin typeface="Times New Roman"/>
                <a:ea typeface="Times New Roman"/>
                <a:cs typeface="Times New Roman"/>
              </a:rPr>
              <a:t> على العكس من </a:t>
            </a:r>
            <a:r>
              <a:rPr lang="ar-IQ" sz="1000" dirty="0" err="1">
                <a:solidFill>
                  <a:prstClr val="black"/>
                </a:solidFill>
                <a:latin typeface="Times New Roman"/>
                <a:ea typeface="Times New Roman"/>
                <a:cs typeface="Times New Roman"/>
              </a:rPr>
              <a:t>الفعاليه</a:t>
            </a:r>
            <a:r>
              <a:rPr lang="ar-IQ" sz="1000" dirty="0">
                <a:solidFill>
                  <a:prstClr val="black"/>
                </a:solidFill>
                <a:latin typeface="Times New Roman"/>
                <a:ea typeface="Times New Roman"/>
                <a:cs typeface="Times New Roman"/>
              </a:rPr>
              <a:t> التي </a:t>
            </a:r>
            <a:r>
              <a:rPr lang="ar-IQ" sz="1000" dirty="0" err="1">
                <a:solidFill>
                  <a:prstClr val="black"/>
                </a:solidFill>
                <a:latin typeface="Times New Roman"/>
                <a:ea typeface="Times New Roman"/>
                <a:cs typeface="Times New Roman"/>
              </a:rPr>
              <a:t>لاتتصف</a:t>
            </a:r>
            <a:r>
              <a:rPr lang="ar-IQ" sz="1000" dirty="0">
                <a:solidFill>
                  <a:prstClr val="black"/>
                </a:solidFill>
                <a:latin typeface="Times New Roman"/>
                <a:ea typeface="Times New Roman"/>
                <a:cs typeface="Times New Roman"/>
              </a:rPr>
              <a:t> بنفس </a:t>
            </a:r>
            <a:r>
              <a:rPr lang="ar-IQ" sz="1000" dirty="0" err="1">
                <a:solidFill>
                  <a:prstClr val="black"/>
                </a:solidFill>
                <a:latin typeface="Times New Roman"/>
                <a:ea typeface="Times New Roman"/>
                <a:cs typeface="Times New Roman"/>
              </a:rPr>
              <a:t>الدرجه</a:t>
            </a:r>
            <a:r>
              <a:rPr lang="ar-IQ" sz="1000" dirty="0">
                <a:solidFill>
                  <a:prstClr val="black"/>
                </a:solidFill>
                <a:latin typeface="Times New Roman"/>
                <a:ea typeface="Times New Roman"/>
                <a:cs typeface="Times New Roman"/>
              </a:rPr>
              <a:t> من </a:t>
            </a:r>
            <a:r>
              <a:rPr lang="ar-IQ" sz="1000" dirty="0" err="1">
                <a:solidFill>
                  <a:prstClr val="black"/>
                </a:solidFill>
                <a:latin typeface="Times New Roman"/>
                <a:ea typeface="Times New Roman"/>
                <a:cs typeface="Times New Roman"/>
              </a:rPr>
              <a:t>الجاذبيه</a:t>
            </a:r>
            <a:r>
              <a:rPr lang="ar-IQ" sz="1000" dirty="0">
                <a:solidFill>
                  <a:prstClr val="black"/>
                </a:solidFill>
                <a:latin typeface="Times New Roman"/>
                <a:ea typeface="Times New Roman"/>
                <a:cs typeface="Times New Roman"/>
              </a:rPr>
              <a:t> والتي تتطلب تحفيزا اضافيا اذ اردنا توجيه الاشخاص ممارستها </a:t>
            </a:r>
            <a:r>
              <a:rPr lang="ar-IQ" sz="1000" dirty="0" err="1">
                <a:solidFill>
                  <a:prstClr val="black"/>
                </a:solidFill>
                <a:latin typeface="Times New Roman"/>
                <a:ea typeface="Times New Roman"/>
                <a:cs typeface="Times New Roman"/>
              </a:rPr>
              <a:t>ففعاليه</a:t>
            </a:r>
            <a:r>
              <a:rPr lang="ar-IQ" sz="1000" dirty="0">
                <a:solidFill>
                  <a:prstClr val="black"/>
                </a:solidFill>
                <a:latin typeface="Times New Roman"/>
                <a:ea typeface="Times New Roman"/>
                <a:cs typeface="Times New Roman"/>
              </a:rPr>
              <a:t> رفع الاثقال مثلا تختلف في جاذبيتها عن كره القدم </a:t>
            </a:r>
            <a:r>
              <a:rPr lang="en-US" sz="1000" dirty="0">
                <a:solidFill>
                  <a:prstClr val="black"/>
                </a:solidFill>
                <a:latin typeface="Times New Roman"/>
                <a:ea typeface="Times New Roman"/>
                <a:cs typeface="+mj-cs"/>
              </a:rPr>
              <a:t/>
            </a:r>
            <a:br>
              <a:rPr lang="en-US" sz="1000" dirty="0">
                <a:solidFill>
                  <a:prstClr val="black"/>
                </a:solidFill>
                <a:latin typeface="Times New Roman"/>
                <a:ea typeface="Times New Roman"/>
                <a:cs typeface="+mj-cs"/>
              </a:rPr>
            </a:br>
            <a:r>
              <a:rPr lang="ar-IQ" sz="1000" dirty="0">
                <a:solidFill>
                  <a:prstClr val="black"/>
                </a:solidFill>
                <a:latin typeface="Times New Roman"/>
                <a:ea typeface="Times New Roman"/>
                <a:cs typeface="Times New Roman"/>
              </a:rPr>
              <a:t> </a:t>
            </a:r>
            <a:r>
              <a:rPr lang="en-US" sz="1000" dirty="0">
                <a:solidFill>
                  <a:prstClr val="black"/>
                </a:solidFill>
                <a:latin typeface="Times New Roman"/>
                <a:ea typeface="Times New Roman"/>
                <a:cs typeface="+mj-cs"/>
              </a:rPr>
              <a:t/>
            </a:r>
            <a:br>
              <a:rPr lang="en-US" sz="1000" dirty="0">
                <a:solidFill>
                  <a:prstClr val="black"/>
                </a:solidFill>
                <a:latin typeface="Times New Roman"/>
                <a:ea typeface="Times New Roman"/>
                <a:cs typeface="+mj-cs"/>
              </a:rPr>
            </a:br>
            <a:r>
              <a:rPr lang="ar-IQ" sz="1000" dirty="0">
                <a:solidFill>
                  <a:prstClr val="black"/>
                </a:solidFill>
                <a:latin typeface="Times New Roman"/>
                <a:ea typeface="Times New Roman"/>
                <a:cs typeface="Times New Roman"/>
              </a:rPr>
              <a:t>د – </a:t>
            </a:r>
            <a:r>
              <a:rPr lang="ar-IQ" sz="1000" dirty="0" err="1">
                <a:solidFill>
                  <a:prstClr val="black"/>
                </a:solidFill>
                <a:latin typeface="Times New Roman"/>
                <a:ea typeface="Times New Roman"/>
                <a:cs typeface="Times New Roman"/>
              </a:rPr>
              <a:t>الفعاليه</a:t>
            </a:r>
            <a:r>
              <a:rPr lang="ar-IQ" sz="1000" dirty="0">
                <a:solidFill>
                  <a:prstClr val="black"/>
                </a:solidFill>
                <a:latin typeface="Times New Roman"/>
                <a:ea typeface="Times New Roman"/>
                <a:cs typeface="Times New Roman"/>
              </a:rPr>
              <a:t> التي لها معنى او التي يستوعب الاعب فائدتها </a:t>
            </a:r>
            <a:r>
              <a:rPr lang="ar-IQ" sz="1000" dirty="0" err="1">
                <a:solidFill>
                  <a:prstClr val="black"/>
                </a:solidFill>
                <a:latin typeface="Times New Roman"/>
                <a:ea typeface="Times New Roman"/>
                <a:cs typeface="Times New Roman"/>
              </a:rPr>
              <a:t>بلنسبه</a:t>
            </a:r>
            <a:r>
              <a:rPr lang="ar-IQ" sz="1000" dirty="0">
                <a:solidFill>
                  <a:prstClr val="black"/>
                </a:solidFill>
                <a:latin typeface="Times New Roman"/>
                <a:ea typeface="Times New Roman"/>
                <a:cs typeface="Times New Roman"/>
              </a:rPr>
              <a:t> له </a:t>
            </a:r>
            <a:r>
              <a:rPr lang="ar-IQ" sz="1000" dirty="0" err="1">
                <a:solidFill>
                  <a:prstClr val="black"/>
                </a:solidFill>
                <a:latin typeface="Times New Roman"/>
                <a:ea typeface="Times New Roman"/>
                <a:cs typeface="Times New Roman"/>
              </a:rPr>
              <a:t>لاتحتاج</a:t>
            </a:r>
            <a:r>
              <a:rPr lang="ar-IQ" sz="1000" dirty="0">
                <a:solidFill>
                  <a:prstClr val="black"/>
                </a:solidFill>
                <a:latin typeface="Times New Roman"/>
                <a:ea typeface="Times New Roman"/>
                <a:cs typeface="Times New Roman"/>
              </a:rPr>
              <a:t> الى التحفيز العالي بعكس </a:t>
            </a:r>
            <a:r>
              <a:rPr lang="ar-IQ" sz="1000" dirty="0" err="1">
                <a:solidFill>
                  <a:prstClr val="black"/>
                </a:solidFill>
                <a:latin typeface="Times New Roman"/>
                <a:ea typeface="Times New Roman"/>
                <a:cs typeface="Times New Roman"/>
              </a:rPr>
              <a:t>الفعاليه</a:t>
            </a:r>
            <a:r>
              <a:rPr lang="ar-IQ" sz="1000" dirty="0">
                <a:solidFill>
                  <a:prstClr val="black"/>
                </a:solidFill>
                <a:latin typeface="Times New Roman"/>
                <a:ea typeface="Times New Roman"/>
                <a:cs typeface="Times New Roman"/>
              </a:rPr>
              <a:t> التي </a:t>
            </a:r>
            <a:r>
              <a:rPr lang="ar-IQ" sz="1000" dirty="0" err="1">
                <a:solidFill>
                  <a:prstClr val="black"/>
                </a:solidFill>
                <a:latin typeface="Times New Roman"/>
                <a:ea typeface="Times New Roman"/>
                <a:cs typeface="Times New Roman"/>
              </a:rPr>
              <a:t>لاتعني</a:t>
            </a:r>
            <a:r>
              <a:rPr lang="ar-IQ" sz="1000" dirty="0">
                <a:solidFill>
                  <a:prstClr val="black"/>
                </a:solidFill>
                <a:latin typeface="Times New Roman"/>
                <a:ea typeface="Times New Roman"/>
                <a:cs typeface="Times New Roman"/>
              </a:rPr>
              <a:t> شيئا </a:t>
            </a:r>
            <a:r>
              <a:rPr lang="ar-IQ" sz="1000" dirty="0" err="1">
                <a:solidFill>
                  <a:prstClr val="black"/>
                </a:solidFill>
                <a:latin typeface="Times New Roman"/>
                <a:ea typeface="Times New Roman"/>
                <a:cs typeface="Times New Roman"/>
              </a:rPr>
              <a:t>بلنسبه</a:t>
            </a:r>
            <a:r>
              <a:rPr lang="ar-IQ" sz="1000" dirty="0">
                <a:solidFill>
                  <a:prstClr val="black"/>
                </a:solidFill>
                <a:latin typeface="Times New Roman"/>
                <a:ea typeface="Times New Roman"/>
                <a:cs typeface="Times New Roman"/>
              </a:rPr>
              <a:t> له اي </a:t>
            </a:r>
            <a:r>
              <a:rPr lang="ar-IQ" sz="1000" dirty="0" err="1">
                <a:solidFill>
                  <a:prstClr val="black"/>
                </a:solidFill>
                <a:latin typeface="Times New Roman"/>
                <a:ea typeface="Times New Roman"/>
                <a:cs typeface="Times New Roman"/>
              </a:rPr>
              <a:t>الفعاليه</a:t>
            </a:r>
            <a:r>
              <a:rPr lang="ar-IQ" sz="1000" dirty="0">
                <a:solidFill>
                  <a:prstClr val="black"/>
                </a:solidFill>
                <a:latin typeface="Times New Roman"/>
                <a:ea typeface="Times New Roman"/>
                <a:cs typeface="Times New Roman"/>
              </a:rPr>
              <a:t> التي لا يستوعب الاعب فائدتها فواجب المدرب هنا ان يوضح فؤاد التمارين </a:t>
            </a:r>
            <a:r>
              <a:rPr lang="ar-IQ" sz="1000" dirty="0" err="1">
                <a:solidFill>
                  <a:prstClr val="black"/>
                </a:solidFill>
                <a:latin typeface="Times New Roman"/>
                <a:ea typeface="Times New Roman"/>
                <a:cs typeface="Times New Roman"/>
              </a:rPr>
              <a:t>المختلفه</a:t>
            </a:r>
            <a:r>
              <a:rPr lang="ar-IQ" sz="1000" dirty="0">
                <a:solidFill>
                  <a:prstClr val="black"/>
                </a:solidFill>
                <a:latin typeface="Times New Roman"/>
                <a:ea typeface="Times New Roman"/>
                <a:cs typeface="Times New Roman"/>
              </a:rPr>
              <a:t> في خدمه العبه التي يمارسها الرياضيين </a:t>
            </a:r>
            <a:r>
              <a:rPr lang="en-US" sz="1000" dirty="0">
                <a:solidFill>
                  <a:prstClr val="black"/>
                </a:solidFill>
                <a:latin typeface="Times New Roman"/>
                <a:ea typeface="Times New Roman"/>
                <a:cs typeface="+mj-cs"/>
              </a:rPr>
              <a:t/>
            </a:r>
            <a:br>
              <a:rPr lang="en-US" sz="1000" dirty="0">
                <a:solidFill>
                  <a:prstClr val="black"/>
                </a:solidFill>
                <a:latin typeface="Times New Roman"/>
                <a:ea typeface="Times New Roman"/>
                <a:cs typeface="+mj-cs"/>
              </a:rPr>
            </a:br>
            <a:r>
              <a:rPr lang="ar-IQ" sz="1000" dirty="0">
                <a:solidFill>
                  <a:prstClr val="black"/>
                </a:solidFill>
                <a:latin typeface="Times New Roman"/>
                <a:ea typeface="Times New Roman"/>
                <a:cs typeface="Times New Roman"/>
              </a:rPr>
              <a:t> </a:t>
            </a:r>
            <a:r>
              <a:rPr lang="en-US" sz="1000" dirty="0">
                <a:solidFill>
                  <a:prstClr val="black"/>
                </a:solidFill>
                <a:latin typeface="Times New Roman"/>
                <a:ea typeface="Times New Roman"/>
                <a:cs typeface="+mj-cs"/>
              </a:rPr>
              <a:t/>
            </a:r>
            <a:br>
              <a:rPr lang="en-US" sz="1000" dirty="0">
                <a:solidFill>
                  <a:prstClr val="black"/>
                </a:solidFill>
                <a:latin typeface="Times New Roman"/>
                <a:ea typeface="Times New Roman"/>
                <a:cs typeface="+mj-cs"/>
              </a:rPr>
            </a:br>
            <a:r>
              <a:rPr lang="en-US" sz="1000" dirty="0">
                <a:solidFill>
                  <a:prstClr val="black"/>
                </a:solidFill>
                <a:latin typeface="Times New Roman"/>
                <a:ea typeface="Times New Roman"/>
                <a:cs typeface="+mj-cs"/>
              </a:rPr>
              <a:t/>
            </a:r>
            <a:br>
              <a:rPr lang="en-US" sz="1000" dirty="0">
                <a:solidFill>
                  <a:prstClr val="black"/>
                </a:solidFill>
                <a:latin typeface="Times New Roman"/>
                <a:ea typeface="Times New Roman"/>
                <a:cs typeface="+mj-cs"/>
              </a:rPr>
            </a:br>
            <a:endParaRPr lang="en-US" sz="4400" dirty="0"/>
          </a:p>
        </p:txBody>
      </p:sp>
    </p:spTree>
    <p:extLst>
      <p:ext uri="{BB962C8B-B14F-4D97-AF65-F5344CB8AC3E}">
        <p14:creationId xmlns:p14="http://schemas.microsoft.com/office/powerpoint/2010/main" val="2811064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Autofit/>
          </a:bodyPr>
          <a:lstStyle/>
          <a:p>
            <a:pPr algn="r"/>
            <a:r>
              <a:rPr lang="en-US" sz="1200" dirty="0">
                <a:solidFill>
                  <a:prstClr val="black"/>
                </a:solidFill>
                <a:latin typeface="Times New Roman"/>
                <a:ea typeface="Times New Roman"/>
              </a:rPr>
              <a:t/>
            </a:r>
            <a:br>
              <a:rPr lang="en-US" sz="1200" dirty="0">
                <a:solidFill>
                  <a:prstClr val="black"/>
                </a:solidFill>
                <a:latin typeface="Times New Roman"/>
                <a:ea typeface="Times New Roman"/>
              </a:rPr>
            </a:br>
            <a:r>
              <a:rPr lang="ar-IQ" sz="1200" dirty="0">
                <a:solidFill>
                  <a:prstClr val="black"/>
                </a:solidFill>
                <a:latin typeface="Times New Roman"/>
                <a:ea typeface="Times New Roman"/>
                <a:cs typeface="Times New Roman"/>
              </a:rPr>
              <a:t> </a:t>
            </a:r>
            <a:r>
              <a:rPr lang="en-US" sz="1200" dirty="0">
                <a:solidFill>
                  <a:prstClr val="black"/>
                </a:solidFill>
                <a:latin typeface="Times New Roman"/>
                <a:ea typeface="Times New Roman"/>
              </a:rPr>
              <a:t/>
            </a:r>
            <a:br>
              <a:rPr lang="en-US" sz="1200" dirty="0">
                <a:solidFill>
                  <a:prstClr val="black"/>
                </a:solidFill>
                <a:latin typeface="Times New Roman"/>
                <a:ea typeface="Times New Roman"/>
              </a:rPr>
            </a:br>
            <a:endParaRPr lang="ar-IQ" sz="1200" dirty="0" smtClean="0">
              <a:solidFill>
                <a:prstClr val="black"/>
              </a:solidFill>
              <a:latin typeface="Times New Roman"/>
              <a:ea typeface="Times New Roman"/>
            </a:endParaRPr>
          </a:p>
          <a:p>
            <a:pPr algn="r"/>
            <a:endParaRPr lang="ar-IQ" sz="1200" dirty="0">
              <a:solidFill>
                <a:prstClr val="black"/>
              </a:solidFill>
              <a:latin typeface="Times New Roman"/>
              <a:ea typeface="Times New Roman"/>
              <a:cs typeface="Times New Roman"/>
            </a:endParaRPr>
          </a:p>
          <a:p>
            <a:pPr algn="r"/>
            <a:r>
              <a:rPr lang="ar-IQ" sz="1400" b="1" dirty="0">
                <a:solidFill>
                  <a:prstClr val="black"/>
                </a:solidFill>
                <a:latin typeface="Times New Roman"/>
                <a:ea typeface="Times New Roman"/>
                <a:cs typeface="Times New Roman"/>
              </a:rPr>
              <a:t>المتغيرات </a:t>
            </a:r>
            <a:r>
              <a:rPr lang="ar-IQ" sz="1400" b="1" dirty="0" err="1">
                <a:solidFill>
                  <a:prstClr val="black"/>
                </a:solidFill>
                <a:latin typeface="Times New Roman"/>
                <a:ea typeface="Times New Roman"/>
                <a:cs typeface="Times New Roman"/>
              </a:rPr>
              <a:t>الظرفيه</a:t>
            </a:r>
            <a:r>
              <a:rPr lang="ar-IQ" sz="1400" dirty="0">
                <a:solidFill>
                  <a:prstClr val="black"/>
                </a:solidFill>
                <a:latin typeface="Times New Roman"/>
                <a:ea typeface="Times New Roman"/>
                <a:cs typeface="Times New Roman"/>
              </a:rPr>
              <a:t> : هناك متغيرات ضرفيه كثيره تحفز الرياضي وتحسن مستواه في ما </a:t>
            </a:r>
            <a:r>
              <a:rPr lang="ar-IQ" sz="1400" dirty="0" err="1">
                <a:solidFill>
                  <a:prstClr val="black"/>
                </a:solidFill>
                <a:latin typeface="Times New Roman"/>
                <a:ea typeface="Times New Roman"/>
                <a:cs typeface="Times New Roman"/>
              </a:rPr>
              <a:t>ياتي</a:t>
            </a:r>
            <a:r>
              <a:rPr lang="ar-IQ" sz="1400" dirty="0">
                <a:solidFill>
                  <a:prstClr val="black"/>
                </a:solidFill>
                <a:latin typeface="Times New Roman"/>
                <a:ea typeface="Times New Roman"/>
                <a:cs typeface="Times New Roman"/>
              </a:rPr>
              <a:t> بعضها على سبيل المثال لا الحصر :- </a:t>
            </a:r>
            <a:r>
              <a:rPr lang="en-US" sz="1400" dirty="0">
                <a:solidFill>
                  <a:prstClr val="black"/>
                </a:solidFill>
                <a:latin typeface="Times New Roman"/>
                <a:ea typeface="Times New Roman"/>
              </a:rPr>
              <a:t/>
            </a:r>
            <a:br>
              <a:rPr lang="en-US" sz="1400" dirty="0">
                <a:solidFill>
                  <a:prstClr val="black"/>
                </a:solidFill>
                <a:latin typeface="Times New Roman"/>
                <a:ea typeface="Times New Roman"/>
              </a:rPr>
            </a:br>
            <a:r>
              <a:rPr lang="ar-IQ" sz="1400" dirty="0">
                <a:solidFill>
                  <a:prstClr val="black"/>
                </a:solidFill>
                <a:latin typeface="Times New Roman"/>
                <a:ea typeface="Times New Roman"/>
                <a:cs typeface="Times New Roman"/>
              </a:rPr>
              <a:t> </a:t>
            </a:r>
            <a:r>
              <a:rPr lang="en-US" sz="1400" dirty="0">
                <a:solidFill>
                  <a:prstClr val="black"/>
                </a:solidFill>
                <a:latin typeface="Times New Roman"/>
                <a:ea typeface="Times New Roman"/>
              </a:rPr>
              <a:t/>
            </a:r>
            <a:br>
              <a:rPr lang="en-US" sz="1400" dirty="0">
                <a:solidFill>
                  <a:prstClr val="black"/>
                </a:solidFill>
                <a:latin typeface="Times New Roman"/>
                <a:ea typeface="Times New Roman"/>
              </a:rPr>
            </a:br>
            <a:r>
              <a:rPr lang="ar-IQ" sz="1400" dirty="0">
                <a:solidFill>
                  <a:prstClr val="black"/>
                </a:solidFill>
                <a:latin typeface="Times New Roman"/>
                <a:ea typeface="Times New Roman"/>
                <a:cs typeface="Times New Roman"/>
              </a:rPr>
              <a:t>أ – مساعده الرياضي على تثبيت هدف محدد وعالي </a:t>
            </a:r>
            <a:r>
              <a:rPr lang="ar-IQ" sz="1400" dirty="0" err="1">
                <a:solidFill>
                  <a:prstClr val="black"/>
                </a:solidFill>
                <a:latin typeface="Times New Roman"/>
                <a:ea typeface="Times New Roman"/>
                <a:cs typeface="Times New Roman"/>
              </a:rPr>
              <a:t>لاكنه</a:t>
            </a:r>
            <a:r>
              <a:rPr lang="ar-IQ" sz="1400" dirty="0">
                <a:solidFill>
                  <a:prstClr val="black"/>
                </a:solidFill>
                <a:latin typeface="Times New Roman"/>
                <a:ea typeface="Times New Roman"/>
                <a:cs typeface="Times New Roman"/>
              </a:rPr>
              <a:t> ممكن التحقيق </a:t>
            </a:r>
            <a:r>
              <a:rPr lang="en-US" sz="1400" dirty="0">
                <a:solidFill>
                  <a:prstClr val="black"/>
                </a:solidFill>
                <a:latin typeface="Times New Roman"/>
                <a:ea typeface="Times New Roman"/>
              </a:rPr>
              <a:t/>
            </a:r>
            <a:br>
              <a:rPr lang="en-US" sz="1400" dirty="0">
                <a:solidFill>
                  <a:prstClr val="black"/>
                </a:solidFill>
                <a:latin typeface="Times New Roman"/>
                <a:ea typeface="Times New Roman"/>
              </a:rPr>
            </a:br>
            <a:r>
              <a:rPr lang="ar-IQ" sz="1400" dirty="0">
                <a:solidFill>
                  <a:prstClr val="black"/>
                </a:solidFill>
                <a:latin typeface="Times New Roman"/>
                <a:ea typeface="Times New Roman"/>
                <a:cs typeface="Times New Roman"/>
              </a:rPr>
              <a:t>ب – تعزيز الاستجابات </a:t>
            </a:r>
            <a:r>
              <a:rPr lang="ar-IQ" sz="1400" dirty="0" err="1">
                <a:solidFill>
                  <a:prstClr val="black"/>
                </a:solidFill>
                <a:latin typeface="Times New Roman"/>
                <a:ea typeface="Times New Roman"/>
                <a:cs typeface="Times New Roman"/>
              </a:rPr>
              <a:t>المطلوبه</a:t>
            </a:r>
            <a:r>
              <a:rPr lang="ar-IQ" sz="1400" dirty="0">
                <a:solidFill>
                  <a:prstClr val="black"/>
                </a:solidFill>
                <a:latin typeface="Times New Roman"/>
                <a:ea typeface="Times New Roman"/>
                <a:cs typeface="Times New Roman"/>
              </a:rPr>
              <a:t> واطفاء الاستجابات غير المرغوب فيها عن طريق التغذية الراجعة الصحية </a:t>
            </a:r>
            <a:r>
              <a:rPr lang="en-US" sz="1400" dirty="0">
                <a:solidFill>
                  <a:prstClr val="black"/>
                </a:solidFill>
                <a:latin typeface="Times New Roman"/>
                <a:ea typeface="Times New Roman"/>
              </a:rPr>
              <a:t/>
            </a:r>
            <a:br>
              <a:rPr lang="en-US" sz="1400" dirty="0">
                <a:solidFill>
                  <a:prstClr val="black"/>
                </a:solidFill>
                <a:latin typeface="Times New Roman"/>
                <a:ea typeface="Times New Roman"/>
              </a:rPr>
            </a:br>
            <a:r>
              <a:rPr lang="ar-IQ" sz="1400" dirty="0">
                <a:solidFill>
                  <a:prstClr val="black"/>
                </a:solidFill>
                <a:latin typeface="Times New Roman"/>
                <a:ea typeface="Times New Roman"/>
                <a:cs typeface="Times New Roman"/>
              </a:rPr>
              <a:t>ج- يجب ان تكون ظروف التدريب مشابه لظروف </a:t>
            </a:r>
            <a:r>
              <a:rPr lang="ar-IQ" sz="1400" dirty="0" err="1">
                <a:solidFill>
                  <a:prstClr val="black"/>
                </a:solidFill>
                <a:latin typeface="Times New Roman"/>
                <a:ea typeface="Times New Roman"/>
                <a:cs typeface="Times New Roman"/>
              </a:rPr>
              <a:t>المسابقه</a:t>
            </a:r>
            <a:r>
              <a:rPr lang="ar-IQ" sz="1400" dirty="0">
                <a:solidFill>
                  <a:prstClr val="black"/>
                </a:solidFill>
                <a:latin typeface="Times New Roman"/>
                <a:ea typeface="Times New Roman"/>
                <a:cs typeface="Times New Roman"/>
              </a:rPr>
              <a:t> الى حد كبير </a:t>
            </a:r>
            <a:r>
              <a:rPr lang="en-US" sz="1400" dirty="0">
                <a:solidFill>
                  <a:prstClr val="black"/>
                </a:solidFill>
                <a:latin typeface="Times New Roman"/>
                <a:ea typeface="Times New Roman"/>
              </a:rPr>
              <a:t/>
            </a:r>
            <a:br>
              <a:rPr lang="en-US" sz="1400" dirty="0">
                <a:solidFill>
                  <a:prstClr val="black"/>
                </a:solidFill>
                <a:latin typeface="Times New Roman"/>
                <a:ea typeface="Times New Roman"/>
              </a:rPr>
            </a:br>
            <a:r>
              <a:rPr lang="ar-IQ" sz="1400" dirty="0">
                <a:solidFill>
                  <a:prstClr val="black"/>
                </a:solidFill>
                <a:latin typeface="Times New Roman"/>
                <a:ea typeface="Times New Roman"/>
                <a:cs typeface="Times New Roman"/>
              </a:rPr>
              <a:t>د – يجب فهم الرياضي بشكل شخصي ومعاملتها على هذه الاساس واحترام الفروقات </a:t>
            </a:r>
            <a:r>
              <a:rPr lang="ar-IQ" sz="1400" dirty="0" err="1">
                <a:solidFill>
                  <a:prstClr val="black"/>
                </a:solidFill>
                <a:latin typeface="Times New Roman"/>
                <a:ea typeface="Times New Roman"/>
                <a:cs typeface="Times New Roman"/>
              </a:rPr>
              <a:t>الفرديه</a:t>
            </a:r>
            <a:r>
              <a:rPr lang="ar-IQ" sz="1400" dirty="0">
                <a:solidFill>
                  <a:prstClr val="black"/>
                </a:solidFill>
                <a:latin typeface="Times New Roman"/>
                <a:ea typeface="Times New Roman"/>
                <a:cs typeface="Times New Roman"/>
              </a:rPr>
              <a:t> </a:t>
            </a:r>
            <a:r>
              <a:rPr lang="en-US" sz="1400" dirty="0">
                <a:solidFill>
                  <a:prstClr val="black"/>
                </a:solidFill>
                <a:latin typeface="Times New Roman"/>
                <a:ea typeface="Times New Roman"/>
              </a:rPr>
              <a:t/>
            </a:r>
            <a:br>
              <a:rPr lang="en-US" sz="1400" dirty="0">
                <a:solidFill>
                  <a:prstClr val="black"/>
                </a:solidFill>
                <a:latin typeface="Times New Roman"/>
                <a:ea typeface="Times New Roman"/>
              </a:rPr>
            </a:br>
            <a:r>
              <a:rPr lang="ar-IQ" sz="1400" dirty="0">
                <a:solidFill>
                  <a:prstClr val="black"/>
                </a:solidFill>
                <a:latin typeface="Times New Roman"/>
                <a:ea typeface="Times New Roman"/>
                <a:cs typeface="Times New Roman"/>
              </a:rPr>
              <a:t>هـ - يجب مساعده الرياضي في تحقيق درجه </a:t>
            </a:r>
            <a:r>
              <a:rPr lang="ar-IQ" sz="1400" dirty="0" err="1">
                <a:solidFill>
                  <a:prstClr val="black"/>
                </a:solidFill>
                <a:latin typeface="Times New Roman"/>
                <a:ea typeface="Times New Roman"/>
                <a:cs typeface="Times New Roman"/>
              </a:rPr>
              <a:t>عاليه</a:t>
            </a:r>
            <a:r>
              <a:rPr lang="ar-IQ" sz="1400" dirty="0">
                <a:solidFill>
                  <a:prstClr val="black"/>
                </a:solidFill>
                <a:latin typeface="Times New Roman"/>
                <a:ea typeface="Times New Roman"/>
                <a:cs typeface="Times New Roman"/>
              </a:rPr>
              <a:t> من </a:t>
            </a:r>
            <a:r>
              <a:rPr lang="ar-IQ" sz="1400" dirty="0" err="1">
                <a:solidFill>
                  <a:prstClr val="black"/>
                </a:solidFill>
                <a:latin typeface="Times New Roman"/>
                <a:ea typeface="Times New Roman"/>
                <a:cs typeface="Times New Roman"/>
              </a:rPr>
              <a:t>الثقه</a:t>
            </a:r>
            <a:r>
              <a:rPr lang="ar-IQ" sz="1400" dirty="0">
                <a:solidFill>
                  <a:prstClr val="black"/>
                </a:solidFill>
                <a:latin typeface="Times New Roman"/>
                <a:ea typeface="Times New Roman"/>
                <a:cs typeface="Times New Roman"/>
              </a:rPr>
              <a:t> </a:t>
            </a:r>
            <a:r>
              <a:rPr lang="ar-IQ" sz="1400" dirty="0" err="1">
                <a:solidFill>
                  <a:prstClr val="black"/>
                </a:solidFill>
                <a:latin typeface="Times New Roman"/>
                <a:ea typeface="Times New Roman"/>
                <a:cs typeface="Times New Roman"/>
              </a:rPr>
              <a:t>بلنفس</a:t>
            </a:r>
            <a:r>
              <a:rPr lang="ar-IQ" sz="1400" dirty="0">
                <a:solidFill>
                  <a:prstClr val="black"/>
                </a:solidFill>
                <a:latin typeface="Times New Roman"/>
                <a:ea typeface="Times New Roman"/>
                <a:cs typeface="Times New Roman"/>
              </a:rPr>
              <a:t> </a:t>
            </a:r>
            <a:r>
              <a:rPr lang="en-US" sz="1400" dirty="0">
                <a:solidFill>
                  <a:prstClr val="black"/>
                </a:solidFill>
                <a:latin typeface="Times New Roman"/>
                <a:ea typeface="Times New Roman"/>
              </a:rPr>
              <a:t/>
            </a:r>
            <a:br>
              <a:rPr lang="en-US" sz="1400" dirty="0">
                <a:solidFill>
                  <a:prstClr val="black"/>
                </a:solidFill>
                <a:latin typeface="Times New Roman"/>
                <a:ea typeface="Times New Roman"/>
              </a:rPr>
            </a:br>
            <a:r>
              <a:rPr lang="ar-IQ" sz="1400" dirty="0">
                <a:solidFill>
                  <a:prstClr val="black"/>
                </a:solidFill>
                <a:latin typeface="Times New Roman"/>
                <a:ea typeface="Times New Roman"/>
                <a:cs typeface="Times New Roman"/>
              </a:rPr>
              <a:t>و – يجب مراعات </a:t>
            </a:r>
            <a:r>
              <a:rPr lang="ar-IQ" sz="1400" dirty="0" err="1">
                <a:solidFill>
                  <a:prstClr val="black"/>
                </a:solidFill>
                <a:latin typeface="Times New Roman"/>
                <a:ea typeface="Times New Roman"/>
                <a:cs typeface="Times New Roman"/>
              </a:rPr>
              <a:t>التاثير</a:t>
            </a:r>
            <a:r>
              <a:rPr lang="ar-IQ" sz="1400" dirty="0">
                <a:solidFill>
                  <a:prstClr val="black"/>
                </a:solidFill>
                <a:latin typeface="Times New Roman"/>
                <a:ea typeface="Times New Roman"/>
                <a:cs typeface="Times New Roman"/>
              </a:rPr>
              <a:t> النفسي لبعض العادات او الممارسات كتناول نوع معين من الطعام او لبس قميص معين ................ الخ  </a:t>
            </a:r>
            <a:r>
              <a:rPr lang="en-US" sz="1400" dirty="0">
                <a:solidFill>
                  <a:prstClr val="black"/>
                </a:solidFill>
                <a:latin typeface="Times New Roman"/>
                <a:ea typeface="Times New Roman"/>
              </a:rPr>
              <a:t/>
            </a:r>
            <a:br>
              <a:rPr lang="en-US" sz="1400" dirty="0">
                <a:solidFill>
                  <a:prstClr val="black"/>
                </a:solidFill>
                <a:latin typeface="Times New Roman"/>
                <a:ea typeface="Times New Roman"/>
              </a:rPr>
            </a:br>
            <a:r>
              <a:rPr lang="ar-IQ" sz="1400" dirty="0">
                <a:solidFill>
                  <a:prstClr val="black"/>
                </a:solidFill>
                <a:latin typeface="Times New Roman"/>
                <a:ea typeface="Times New Roman"/>
                <a:cs typeface="Times New Roman"/>
              </a:rPr>
              <a:t>ز – </a:t>
            </a:r>
            <a:r>
              <a:rPr lang="ar-IQ" sz="1400" dirty="0" err="1">
                <a:solidFill>
                  <a:prstClr val="black"/>
                </a:solidFill>
                <a:latin typeface="Times New Roman"/>
                <a:ea typeface="Times New Roman"/>
                <a:cs typeface="Times New Roman"/>
              </a:rPr>
              <a:t>تاكيد</a:t>
            </a:r>
            <a:r>
              <a:rPr lang="ar-IQ" sz="1400" dirty="0">
                <a:solidFill>
                  <a:prstClr val="black"/>
                </a:solidFill>
                <a:latin typeface="Times New Roman"/>
                <a:ea typeface="Times New Roman"/>
                <a:cs typeface="Times New Roman"/>
              </a:rPr>
              <a:t> </a:t>
            </a:r>
            <a:r>
              <a:rPr lang="ar-IQ" sz="1400" dirty="0" err="1">
                <a:solidFill>
                  <a:prstClr val="black"/>
                </a:solidFill>
                <a:latin typeface="Times New Roman"/>
                <a:ea typeface="Times New Roman"/>
                <a:cs typeface="Times New Roman"/>
              </a:rPr>
              <a:t>الشخصيه</a:t>
            </a:r>
            <a:r>
              <a:rPr lang="ar-IQ" sz="1400" dirty="0">
                <a:solidFill>
                  <a:prstClr val="black"/>
                </a:solidFill>
                <a:latin typeface="Times New Roman"/>
                <a:ea typeface="Times New Roman"/>
                <a:cs typeface="Times New Roman"/>
              </a:rPr>
              <a:t> </a:t>
            </a:r>
            <a:r>
              <a:rPr lang="ar-IQ" sz="1400" dirty="0" err="1">
                <a:solidFill>
                  <a:prstClr val="black"/>
                </a:solidFill>
                <a:latin typeface="Times New Roman"/>
                <a:ea typeface="Times New Roman"/>
                <a:cs typeface="Times New Roman"/>
              </a:rPr>
              <a:t>القياديه</a:t>
            </a:r>
            <a:r>
              <a:rPr lang="ar-IQ" sz="1400" dirty="0">
                <a:solidFill>
                  <a:prstClr val="black"/>
                </a:solidFill>
                <a:latin typeface="Times New Roman"/>
                <a:ea typeface="Times New Roman"/>
                <a:cs typeface="Times New Roman"/>
              </a:rPr>
              <a:t> من المدرب </a:t>
            </a:r>
            <a:r>
              <a:rPr lang="ar-IQ" sz="1400" dirty="0" err="1">
                <a:solidFill>
                  <a:prstClr val="black"/>
                </a:solidFill>
                <a:latin typeface="Times New Roman"/>
                <a:ea typeface="Times New Roman"/>
                <a:cs typeface="Times New Roman"/>
              </a:rPr>
              <a:t>والثقه</a:t>
            </a:r>
            <a:r>
              <a:rPr lang="ar-IQ" sz="1400" dirty="0">
                <a:solidFill>
                  <a:prstClr val="black"/>
                </a:solidFill>
                <a:latin typeface="Times New Roman"/>
                <a:ea typeface="Times New Roman"/>
                <a:cs typeface="Times New Roman"/>
              </a:rPr>
              <a:t> الاعبين به </a:t>
            </a:r>
            <a:r>
              <a:rPr lang="en-US" sz="1400" dirty="0">
                <a:solidFill>
                  <a:prstClr val="black"/>
                </a:solidFill>
                <a:latin typeface="Times New Roman"/>
                <a:ea typeface="Times New Roman"/>
              </a:rPr>
              <a:t/>
            </a:r>
            <a:br>
              <a:rPr lang="en-US" sz="1400" dirty="0">
                <a:solidFill>
                  <a:prstClr val="black"/>
                </a:solidFill>
                <a:latin typeface="Times New Roman"/>
                <a:ea typeface="Times New Roman"/>
              </a:rPr>
            </a:br>
            <a:r>
              <a:rPr lang="ar-IQ" sz="1400" dirty="0">
                <a:solidFill>
                  <a:prstClr val="black"/>
                </a:solidFill>
                <a:latin typeface="Times New Roman"/>
                <a:ea typeface="Times New Roman"/>
                <a:cs typeface="Times New Roman"/>
              </a:rPr>
              <a:t>ح – يجب ان تكون البرامج </a:t>
            </a:r>
            <a:r>
              <a:rPr lang="ar-IQ" sz="1400" dirty="0" err="1">
                <a:solidFill>
                  <a:prstClr val="black"/>
                </a:solidFill>
                <a:latin typeface="Times New Roman"/>
                <a:ea typeface="Times New Roman"/>
                <a:cs typeface="Times New Roman"/>
              </a:rPr>
              <a:t>التدريبيه</a:t>
            </a:r>
            <a:r>
              <a:rPr lang="ar-IQ" sz="1400" dirty="0">
                <a:solidFill>
                  <a:prstClr val="black"/>
                </a:solidFill>
                <a:latin typeface="Times New Roman"/>
                <a:ea typeface="Times New Roman"/>
                <a:cs typeface="Times New Roman"/>
              </a:rPr>
              <a:t> ذات معنى </a:t>
            </a:r>
            <a:r>
              <a:rPr lang="ar-IQ" sz="1400" dirty="0" err="1">
                <a:solidFill>
                  <a:prstClr val="black"/>
                </a:solidFill>
                <a:latin typeface="Times New Roman"/>
                <a:ea typeface="Times New Roman"/>
                <a:cs typeface="Times New Roman"/>
              </a:rPr>
              <a:t>وفائده</a:t>
            </a:r>
            <a:r>
              <a:rPr lang="ar-IQ" sz="1400" dirty="0">
                <a:solidFill>
                  <a:prstClr val="black"/>
                </a:solidFill>
                <a:latin typeface="Times New Roman"/>
                <a:ea typeface="Times New Roman"/>
                <a:cs typeface="Times New Roman"/>
              </a:rPr>
              <a:t> </a:t>
            </a:r>
            <a:r>
              <a:rPr lang="ar-IQ" sz="1400" dirty="0" err="1">
                <a:solidFill>
                  <a:prstClr val="black"/>
                </a:solidFill>
                <a:latin typeface="Times New Roman"/>
                <a:ea typeface="Times New Roman"/>
                <a:cs typeface="Times New Roman"/>
              </a:rPr>
              <a:t>بلنسبه</a:t>
            </a:r>
            <a:r>
              <a:rPr lang="ar-IQ" sz="1400" dirty="0">
                <a:solidFill>
                  <a:prstClr val="black"/>
                </a:solidFill>
                <a:latin typeface="Times New Roman"/>
                <a:ea typeface="Times New Roman"/>
                <a:cs typeface="Times New Roman"/>
              </a:rPr>
              <a:t> الى المدرب </a:t>
            </a:r>
            <a:r>
              <a:rPr lang="en-US" sz="1400" dirty="0">
                <a:solidFill>
                  <a:prstClr val="black"/>
                </a:solidFill>
                <a:latin typeface="Times New Roman"/>
                <a:ea typeface="Times New Roman"/>
              </a:rPr>
              <a:t/>
            </a:r>
            <a:br>
              <a:rPr lang="en-US" sz="1400" dirty="0">
                <a:solidFill>
                  <a:prstClr val="black"/>
                </a:solidFill>
                <a:latin typeface="Times New Roman"/>
                <a:ea typeface="Times New Roman"/>
              </a:rPr>
            </a:br>
            <a:r>
              <a:rPr lang="ar-IQ" sz="1400" dirty="0">
                <a:solidFill>
                  <a:prstClr val="black"/>
                </a:solidFill>
                <a:latin typeface="Times New Roman"/>
                <a:ea typeface="Times New Roman"/>
                <a:cs typeface="Times New Roman"/>
              </a:rPr>
              <a:t>ط – يجب </a:t>
            </a:r>
            <a:r>
              <a:rPr lang="ar-IQ" sz="1400" dirty="0" err="1">
                <a:solidFill>
                  <a:prstClr val="black"/>
                </a:solidFill>
                <a:latin typeface="Times New Roman"/>
                <a:ea typeface="Times New Roman"/>
                <a:cs typeface="Times New Roman"/>
              </a:rPr>
              <a:t>تاكيد</a:t>
            </a:r>
            <a:r>
              <a:rPr lang="ar-IQ" sz="1400" dirty="0">
                <a:solidFill>
                  <a:prstClr val="black"/>
                </a:solidFill>
                <a:latin typeface="Times New Roman"/>
                <a:ea typeface="Times New Roman"/>
                <a:cs typeface="Times New Roman"/>
              </a:rPr>
              <a:t> المحفزات </a:t>
            </a:r>
            <a:r>
              <a:rPr lang="ar-IQ" sz="1400" dirty="0" err="1">
                <a:solidFill>
                  <a:prstClr val="black"/>
                </a:solidFill>
                <a:latin typeface="Times New Roman"/>
                <a:ea typeface="Times New Roman"/>
                <a:cs typeface="Times New Roman"/>
              </a:rPr>
              <a:t>الذاتيه</a:t>
            </a:r>
            <a:r>
              <a:rPr lang="ar-IQ" sz="1400" dirty="0">
                <a:solidFill>
                  <a:prstClr val="black"/>
                </a:solidFill>
                <a:latin typeface="Times New Roman"/>
                <a:ea typeface="Times New Roman"/>
                <a:cs typeface="Times New Roman"/>
              </a:rPr>
              <a:t> كونها اكثر </a:t>
            </a:r>
            <a:r>
              <a:rPr lang="ar-IQ" sz="1400" dirty="0" err="1">
                <a:solidFill>
                  <a:prstClr val="black"/>
                </a:solidFill>
                <a:latin typeface="Times New Roman"/>
                <a:ea typeface="Times New Roman"/>
                <a:cs typeface="Times New Roman"/>
              </a:rPr>
              <a:t>فعاليه</a:t>
            </a:r>
            <a:r>
              <a:rPr lang="ar-IQ" sz="1400" dirty="0">
                <a:solidFill>
                  <a:prstClr val="black"/>
                </a:solidFill>
                <a:latin typeface="Times New Roman"/>
                <a:ea typeface="Times New Roman"/>
                <a:cs typeface="Times New Roman"/>
              </a:rPr>
              <a:t> وديمومه من المحفزات </a:t>
            </a:r>
            <a:r>
              <a:rPr lang="ar-IQ" sz="1400" dirty="0" err="1">
                <a:solidFill>
                  <a:prstClr val="black"/>
                </a:solidFill>
                <a:latin typeface="Times New Roman"/>
                <a:ea typeface="Times New Roman"/>
                <a:cs typeface="Times New Roman"/>
              </a:rPr>
              <a:t>الخارجيه</a:t>
            </a:r>
            <a:r>
              <a:rPr lang="ar-IQ" sz="1400" dirty="0">
                <a:solidFill>
                  <a:prstClr val="black"/>
                </a:solidFill>
                <a:latin typeface="Times New Roman"/>
                <a:ea typeface="Times New Roman"/>
                <a:cs typeface="Times New Roman"/>
              </a:rPr>
              <a:t> في تحسين مستوى الانجاز </a:t>
            </a:r>
            <a:r>
              <a:rPr lang="en-US" sz="1400" dirty="0">
                <a:solidFill>
                  <a:prstClr val="black"/>
                </a:solidFill>
                <a:latin typeface="Times New Roman"/>
                <a:ea typeface="Times New Roman"/>
              </a:rPr>
              <a:t/>
            </a:r>
            <a:br>
              <a:rPr lang="en-US" sz="1400" dirty="0">
                <a:solidFill>
                  <a:prstClr val="black"/>
                </a:solidFill>
                <a:latin typeface="Times New Roman"/>
                <a:ea typeface="Times New Roman"/>
              </a:rPr>
            </a:br>
            <a:r>
              <a:rPr lang="ar-IQ" sz="1400" dirty="0">
                <a:solidFill>
                  <a:prstClr val="black"/>
                </a:solidFill>
                <a:latin typeface="Times New Roman"/>
                <a:ea typeface="Times New Roman"/>
                <a:cs typeface="Times New Roman"/>
              </a:rPr>
              <a:t>ي – يجب مراعاة </a:t>
            </a:r>
            <a:r>
              <a:rPr lang="ar-IQ" sz="1400" dirty="0" err="1">
                <a:solidFill>
                  <a:prstClr val="black"/>
                </a:solidFill>
                <a:latin typeface="Times New Roman"/>
                <a:ea typeface="Times New Roman"/>
                <a:cs typeface="Times New Roman"/>
              </a:rPr>
              <a:t>تاثير</a:t>
            </a:r>
            <a:r>
              <a:rPr lang="ar-IQ" sz="1400" dirty="0">
                <a:solidFill>
                  <a:prstClr val="black"/>
                </a:solidFill>
                <a:latin typeface="Times New Roman"/>
                <a:ea typeface="Times New Roman"/>
                <a:cs typeface="Times New Roman"/>
              </a:rPr>
              <a:t> المتفرجين على الانجاز والاعداد لهذا الغرض </a:t>
            </a:r>
            <a:r>
              <a:rPr lang="en-US" sz="1400" dirty="0">
                <a:solidFill>
                  <a:prstClr val="black"/>
                </a:solidFill>
                <a:latin typeface="Times New Roman"/>
                <a:ea typeface="Times New Roman"/>
              </a:rPr>
              <a:t/>
            </a:r>
            <a:br>
              <a:rPr lang="en-US" sz="1400" dirty="0">
                <a:solidFill>
                  <a:prstClr val="black"/>
                </a:solidFill>
                <a:latin typeface="Times New Roman"/>
                <a:ea typeface="Times New Roman"/>
              </a:rPr>
            </a:br>
            <a:r>
              <a:rPr lang="ar-IQ" sz="1400" dirty="0">
                <a:solidFill>
                  <a:prstClr val="black"/>
                </a:solidFill>
                <a:latin typeface="Times New Roman"/>
                <a:ea typeface="Times New Roman"/>
                <a:cs typeface="Times New Roman"/>
              </a:rPr>
              <a:t> </a:t>
            </a:r>
            <a:endParaRPr lang="ar-IQ" sz="1200" dirty="0" smtClean="0">
              <a:solidFill>
                <a:prstClr val="black"/>
              </a:solidFill>
              <a:latin typeface="Times New Roman"/>
              <a:ea typeface="Times New Roman"/>
              <a:cs typeface="Times New Roman"/>
            </a:endParaRPr>
          </a:p>
          <a:p>
            <a:pPr algn="r"/>
            <a:endParaRPr lang="ar-IQ" sz="1200" dirty="0" smtClean="0">
              <a:solidFill>
                <a:prstClr val="black"/>
              </a:solidFill>
              <a:latin typeface="Times New Roman"/>
              <a:ea typeface="Times New Roman"/>
              <a:cs typeface="Times New Roman"/>
            </a:endParaRPr>
          </a:p>
          <a:p>
            <a:pPr algn="r"/>
            <a:r>
              <a:rPr lang="ar-IQ" sz="1200" dirty="0" smtClean="0">
                <a:solidFill>
                  <a:prstClr val="black"/>
                </a:solidFill>
                <a:latin typeface="Times New Roman"/>
                <a:ea typeface="Times New Roman"/>
                <a:cs typeface="Times New Roman"/>
              </a:rPr>
              <a:t>أ </a:t>
            </a:r>
            <a:r>
              <a:rPr lang="ar-IQ" sz="1200" dirty="0">
                <a:solidFill>
                  <a:prstClr val="black"/>
                </a:solidFill>
                <a:latin typeface="Times New Roman"/>
                <a:ea typeface="Times New Roman"/>
                <a:cs typeface="Times New Roman"/>
              </a:rPr>
              <a:t>– مساعده الرياضي على تثبيت هدف محدد وعالي </a:t>
            </a:r>
            <a:r>
              <a:rPr lang="ar-IQ" sz="1200" dirty="0" err="1">
                <a:solidFill>
                  <a:prstClr val="black"/>
                </a:solidFill>
                <a:latin typeface="Times New Roman"/>
                <a:ea typeface="Times New Roman"/>
                <a:cs typeface="Times New Roman"/>
              </a:rPr>
              <a:t>لاكنه</a:t>
            </a:r>
            <a:r>
              <a:rPr lang="ar-IQ" sz="1200" dirty="0">
                <a:solidFill>
                  <a:prstClr val="black"/>
                </a:solidFill>
                <a:latin typeface="Times New Roman"/>
                <a:ea typeface="Times New Roman"/>
                <a:cs typeface="Times New Roman"/>
              </a:rPr>
              <a:t> ممكن التحقيق </a:t>
            </a:r>
            <a:r>
              <a:rPr lang="en-US" sz="1200" dirty="0">
                <a:solidFill>
                  <a:prstClr val="black"/>
                </a:solidFill>
                <a:latin typeface="Times New Roman"/>
                <a:ea typeface="Times New Roman"/>
              </a:rPr>
              <a:t/>
            </a:r>
            <a:br>
              <a:rPr lang="en-US" sz="1200" dirty="0">
                <a:solidFill>
                  <a:prstClr val="black"/>
                </a:solidFill>
                <a:latin typeface="Times New Roman"/>
                <a:ea typeface="Times New Roman"/>
              </a:rPr>
            </a:br>
            <a:r>
              <a:rPr lang="ar-IQ" sz="1200" dirty="0">
                <a:solidFill>
                  <a:prstClr val="black"/>
                </a:solidFill>
                <a:latin typeface="Times New Roman"/>
                <a:ea typeface="Times New Roman"/>
                <a:cs typeface="Times New Roman"/>
              </a:rPr>
              <a:t>ب – تعزيز الاستجابات </a:t>
            </a:r>
            <a:r>
              <a:rPr lang="ar-IQ" sz="1200" dirty="0" err="1">
                <a:solidFill>
                  <a:prstClr val="black"/>
                </a:solidFill>
                <a:latin typeface="Times New Roman"/>
                <a:ea typeface="Times New Roman"/>
                <a:cs typeface="Times New Roman"/>
              </a:rPr>
              <a:t>المطلوبه</a:t>
            </a:r>
            <a:r>
              <a:rPr lang="ar-IQ" sz="1200" dirty="0">
                <a:solidFill>
                  <a:prstClr val="black"/>
                </a:solidFill>
                <a:latin typeface="Times New Roman"/>
                <a:ea typeface="Times New Roman"/>
                <a:cs typeface="Times New Roman"/>
              </a:rPr>
              <a:t> واطفاء الاستجابات غير المرغوب فيها عن طريق التغذية الراجعة الصحية </a:t>
            </a:r>
            <a:r>
              <a:rPr lang="en-US" sz="1200" dirty="0">
                <a:solidFill>
                  <a:prstClr val="black"/>
                </a:solidFill>
                <a:latin typeface="Times New Roman"/>
                <a:ea typeface="Times New Roman"/>
              </a:rPr>
              <a:t/>
            </a:r>
            <a:br>
              <a:rPr lang="en-US" sz="1200" dirty="0">
                <a:solidFill>
                  <a:prstClr val="black"/>
                </a:solidFill>
                <a:latin typeface="Times New Roman"/>
                <a:ea typeface="Times New Roman"/>
              </a:rPr>
            </a:br>
            <a:r>
              <a:rPr lang="ar-IQ" sz="1200" dirty="0">
                <a:solidFill>
                  <a:prstClr val="black"/>
                </a:solidFill>
                <a:latin typeface="Times New Roman"/>
                <a:ea typeface="Times New Roman"/>
                <a:cs typeface="Times New Roman"/>
              </a:rPr>
              <a:t>ج- يجب ان تكون ظروف التدريب مشابه لظروف </a:t>
            </a:r>
            <a:r>
              <a:rPr lang="ar-IQ" sz="1200" dirty="0" err="1">
                <a:solidFill>
                  <a:prstClr val="black"/>
                </a:solidFill>
                <a:latin typeface="Times New Roman"/>
                <a:ea typeface="Times New Roman"/>
                <a:cs typeface="Times New Roman"/>
              </a:rPr>
              <a:t>المسابقه</a:t>
            </a:r>
            <a:r>
              <a:rPr lang="ar-IQ" sz="1200" dirty="0">
                <a:solidFill>
                  <a:prstClr val="black"/>
                </a:solidFill>
                <a:latin typeface="Times New Roman"/>
                <a:ea typeface="Times New Roman"/>
                <a:cs typeface="Times New Roman"/>
              </a:rPr>
              <a:t> الى حد كبير </a:t>
            </a:r>
            <a:r>
              <a:rPr lang="en-US" sz="1200" dirty="0">
                <a:solidFill>
                  <a:prstClr val="black"/>
                </a:solidFill>
                <a:latin typeface="Times New Roman"/>
                <a:ea typeface="Times New Roman"/>
              </a:rPr>
              <a:t/>
            </a:r>
            <a:br>
              <a:rPr lang="en-US" sz="1200" dirty="0">
                <a:solidFill>
                  <a:prstClr val="black"/>
                </a:solidFill>
                <a:latin typeface="Times New Roman"/>
                <a:ea typeface="Times New Roman"/>
              </a:rPr>
            </a:br>
            <a:r>
              <a:rPr lang="ar-IQ" sz="1200" dirty="0">
                <a:solidFill>
                  <a:prstClr val="black"/>
                </a:solidFill>
                <a:latin typeface="Times New Roman"/>
                <a:ea typeface="Times New Roman"/>
                <a:cs typeface="Times New Roman"/>
              </a:rPr>
              <a:t>د – يجب فهم الرياضي بشكل شخصي ومعاملتها على هذه الاساس واحترام الفروقات </a:t>
            </a:r>
            <a:r>
              <a:rPr lang="ar-IQ" sz="1200" dirty="0" err="1">
                <a:solidFill>
                  <a:prstClr val="black"/>
                </a:solidFill>
                <a:latin typeface="Times New Roman"/>
                <a:ea typeface="Times New Roman"/>
                <a:cs typeface="Times New Roman"/>
              </a:rPr>
              <a:t>الفرديه</a:t>
            </a:r>
            <a:r>
              <a:rPr lang="ar-IQ" sz="1200" dirty="0">
                <a:solidFill>
                  <a:prstClr val="black"/>
                </a:solidFill>
                <a:latin typeface="Times New Roman"/>
                <a:ea typeface="Times New Roman"/>
                <a:cs typeface="Times New Roman"/>
              </a:rPr>
              <a:t> </a:t>
            </a:r>
            <a:r>
              <a:rPr lang="en-US" sz="1200" dirty="0">
                <a:solidFill>
                  <a:prstClr val="black"/>
                </a:solidFill>
                <a:latin typeface="Times New Roman"/>
                <a:ea typeface="Times New Roman"/>
              </a:rPr>
              <a:t/>
            </a:r>
            <a:br>
              <a:rPr lang="en-US" sz="1200" dirty="0">
                <a:solidFill>
                  <a:prstClr val="black"/>
                </a:solidFill>
                <a:latin typeface="Times New Roman"/>
                <a:ea typeface="Times New Roman"/>
              </a:rPr>
            </a:br>
            <a:r>
              <a:rPr lang="ar-IQ" sz="1200" dirty="0">
                <a:solidFill>
                  <a:prstClr val="black"/>
                </a:solidFill>
                <a:latin typeface="Times New Roman"/>
                <a:ea typeface="Times New Roman"/>
                <a:cs typeface="Times New Roman"/>
              </a:rPr>
              <a:t>هـ - يجب مساعده الرياضي في تحقيق درجه </a:t>
            </a:r>
            <a:r>
              <a:rPr lang="ar-IQ" sz="1200" dirty="0" err="1">
                <a:solidFill>
                  <a:prstClr val="black"/>
                </a:solidFill>
                <a:latin typeface="Times New Roman"/>
                <a:ea typeface="Times New Roman"/>
                <a:cs typeface="Times New Roman"/>
              </a:rPr>
              <a:t>عاليه</a:t>
            </a:r>
            <a:r>
              <a:rPr lang="ar-IQ" sz="1200" dirty="0">
                <a:solidFill>
                  <a:prstClr val="black"/>
                </a:solidFill>
                <a:latin typeface="Times New Roman"/>
                <a:ea typeface="Times New Roman"/>
                <a:cs typeface="Times New Roman"/>
              </a:rPr>
              <a:t> من </a:t>
            </a:r>
            <a:r>
              <a:rPr lang="ar-IQ" sz="1200" dirty="0" err="1">
                <a:solidFill>
                  <a:prstClr val="black"/>
                </a:solidFill>
                <a:latin typeface="Times New Roman"/>
                <a:ea typeface="Times New Roman"/>
                <a:cs typeface="Times New Roman"/>
              </a:rPr>
              <a:t>الثقه</a:t>
            </a:r>
            <a:r>
              <a:rPr lang="ar-IQ" sz="1200" dirty="0">
                <a:solidFill>
                  <a:prstClr val="black"/>
                </a:solidFill>
                <a:latin typeface="Times New Roman"/>
                <a:ea typeface="Times New Roman"/>
                <a:cs typeface="Times New Roman"/>
              </a:rPr>
              <a:t> </a:t>
            </a:r>
            <a:r>
              <a:rPr lang="ar-IQ" sz="1200" dirty="0" err="1">
                <a:solidFill>
                  <a:prstClr val="black"/>
                </a:solidFill>
                <a:latin typeface="Times New Roman"/>
                <a:ea typeface="Times New Roman"/>
                <a:cs typeface="Times New Roman"/>
              </a:rPr>
              <a:t>بلنفس</a:t>
            </a:r>
            <a:r>
              <a:rPr lang="ar-IQ" sz="1200" dirty="0">
                <a:solidFill>
                  <a:prstClr val="black"/>
                </a:solidFill>
                <a:latin typeface="Times New Roman"/>
                <a:ea typeface="Times New Roman"/>
                <a:cs typeface="Times New Roman"/>
              </a:rPr>
              <a:t> </a:t>
            </a:r>
            <a:r>
              <a:rPr lang="en-US" sz="1200" dirty="0">
                <a:solidFill>
                  <a:prstClr val="black"/>
                </a:solidFill>
                <a:latin typeface="Times New Roman"/>
                <a:ea typeface="Times New Roman"/>
              </a:rPr>
              <a:t/>
            </a:r>
            <a:br>
              <a:rPr lang="en-US" sz="1200" dirty="0">
                <a:solidFill>
                  <a:prstClr val="black"/>
                </a:solidFill>
                <a:latin typeface="Times New Roman"/>
                <a:ea typeface="Times New Roman"/>
              </a:rPr>
            </a:br>
            <a:r>
              <a:rPr lang="ar-IQ" sz="1200" dirty="0">
                <a:solidFill>
                  <a:prstClr val="black"/>
                </a:solidFill>
                <a:latin typeface="Times New Roman"/>
                <a:ea typeface="Times New Roman"/>
                <a:cs typeface="Times New Roman"/>
              </a:rPr>
              <a:t>و – يجب مراعات </a:t>
            </a:r>
            <a:r>
              <a:rPr lang="ar-IQ" sz="1200" dirty="0" err="1">
                <a:solidFill>
                  <a:prstClr val="black"/>
                </a:solidFill>
                <a:latin typeface="Times New Roman"/>
                <a:ea typeface="Times New Roman"/>
                <a:cs typeface="Times New Roman"/>
              </a:rPr>
              <a:t>التاثير</a:t>
            </a:r>
            <a:r>
              <a:rPr lang="ar-IQ" sz="1200" dirty="0">
                <a:solidFill>
                  <a:prstClr val="black"/>
                </a:solidFill>
                <a:latin typeface="Times New Roman"/>
                <a:ea typeface="Times New Roman"/>
                <a:cs typeface="Times New Roman"/>
              </a:rPr>
              <a:t> النفسي لبعض العادات او الممارسات كتناول نوع معين من الطعام او لبس قميص معين ................ الخ  </a:t>
            </a:r>
            <a:r>
              <a:rPr lang="en-US" sz="1200" dirty="0">
                <a:solidFill>
                  <a:prstClr val="black"/>
                </a:solidFill>
                <a:latin typeface="Times New Roman"/>
                <a:ea typeface="Times New Roman"/>
              </a:rPr>
              <a:t/>
            </a:r>
            <a:br>
              <a:rPr lang="en-US" sz="1200" dirty="0">
                <a:solidFill>
                  <a:prstClr val="black"/>
                </a:solidFill>
                <a:latin typeface="Times New Roman"/>
                <a:ea typeface="Times New Roman"/>
              </a:rPr>
            </a:br>
            <a:r>
              <a:rPr lang="ar-IQ" sz="1200" dirty="0">
                <a:solidFill>
                  <a:prstClr val="black"/>
                </a:solidFill>
                <a:latin typeface="Times New Roman"/>
                <a:ea typeface="Times New Roman"/>
                <a:cs typeface="Times New Roman"/>
              </a:rPr>
              <a:t>ز – </a:t>
            </a:r>
            <a:r>
              <a:rPr lang="ar-IQ" sz="1200" dirty="0" err="1">
                <a:solidFill>
                  <a:prstClr val="black"/>
                </a:solidFill>
                <a:latin typeface="Times New Roman"/>
                <a:ea typeface="Times New Roman"/>
                <a:cs typeface="Times New Roman"/>
              </a:rPr>
              <a:t>تاكيد</a:t>
            </a:r>
            <a:r>
              <a:rPr lang="ar-IQ" sz="1200" dirty="0">
                <a:solidFill>
                  <a:prstClr val="black"/>
                </a:solidFill>
                <a:latin typeface="Times New Roman"/>
                <a:ea typeface="Times New Roman"/>
                <a:cs typeface="Times New Roman"/>
              </a:rPr>
              <a:t> </a:t>
            </a:r>
            <a:r>
              <a:rPr lang="ar-IQ" sz="1200" dirty="0" err="1">
                <a:solidFill>
                  <a:prstClr val="black"/>
                </a:solidFill>
                <a:latin typeface="Times New Roman"/>
                <a:ea typeface="Times New Roman"/>
                <a:cs typeface="Times New Roman"/>
              </a:rPr>
              <a:t>الشخصيه</a:t>
            </a:r>
            <a:r>
              <a:rPr lang="ar-IQ" sz="1200" dirty="0">
                <a:solidFill>
                  <a:prstClr val="black"/>
                </a:solidFill>
                <a:latin typeface="Times New Roman"/>
                <a:ea typeface="Times New Roman"/>
                <a:cs typeface="Times New Roman"/>
              </a:rPr>
              <a:t> </a:t>
            </a:r>
            <a:r>
              <a:rPr lang="ar-IQ" sz="1200" dirty="0" err="1">
                <a:solidFill>
                  <a:prstClr val="black"/>
                </a:solidFill>
                <a:latin typeface="Times New Roman"/>
                <a:ea typeface="Times New Roman"/>
                <a:cs typeface="Times New Roman"/>
              </a:rPr>
              <a:t>القياديه</a:t>
            </a:r>
            <a:r>
              <a:rPr lang="ar-IQ" sz="1200" dirty="0">
                <a:solidFill>
                  <a:prstClr val="black"/>
                </a:solidFill>
                <a:latin typeface="Times New Roman"/>
                <a:ea typeface="Times New Roman"/>
                <a:cs typeface="Times New Roman"/>
              </a:rPr>
              <a:t> من المدرب </a:t>
            </a:r>
            <a:r>
              <a:rPr lang="ar-IQ" sz="1200" dirty="0" err="1">
                <a:solidFill>
                  <a:prstClr val="black"/>
                </a:solidFill>
                <a:latin typeface="Times New Roman"/>
                <a:ea typeface="Times New Roman"/>
                <a:cs typeface="Times New Roman"/>
              </a:rPr>
              <a:t>والثقه</a:t>
            </a:r>
            <a:r>
              <a:rPr lang="ar-IQ" sz="1200" dirty="0">
                <a:solidFill>
                  <a:prstClr val="black"/>
                </a:solidFill>
                <a:latin typeface="Times New Roman"/>
                <a:ea typeface="Times New Roman"/>
                <a:cs typeface="Times New Roman"/>
              </a:rPr>
              <a:t> الاعبين به </a:t>
            </a:r>
            <a:r>
              <a:rPr lang="en-US" sz="1200" dirty="0">
                <a:solidFill>
                  <a:prstClr val="black"/>
                </a:solidFill>
                <a:latin typeface="Times New Roman"/>
                <a:ea typeface="Times New Roman"/>
              </a:rPr>
              <a:t/>
            </a:r>
            <a:br>
              <a:rPr lang="en-US" sz="1200" dirty="0">
                <a:solidFill>
                  <a:prstClr val="black"/>
                </a:solidFill>
                <a:latin typeface="Times New Roman"/>
                <a:ea typeface="Times New Roman"/>
              </a:rPr>
            </a:br>
            <a:r>
              <a:rPr lang="ar-IQ" sz="1200" dirty="0">
                <a:solidFill>
                  <a:prstClr val="black"/>
                </a:solidFill>
                <a:latin typeface="Times New Roman"/>
                <a:ea typeface="Times New Roman"/>
                <a:cs typeface="Times New Roman"/>
              </a:rPr>
              <a:t>ح – يجب ان تكون البرامج </a:t>
            </a:r>
            <a:r>
              <a:rPr lang="ar-IQ" sz="1200" dirty="0" err="1">
                <a:solidFill>
                  <a:prstClr val="black"/>
                </a:solidFill>
                <a:latin typeface="Times New Roman"/>
                <a:ea typeface="Times New Roman"/>
                <a:cs typeface="Times New Roman"/>
              </a:rPr>
              <a:t>التدريبيه</a:t>
            </a:r>
            <a:r>
              <a:rPr lang="ar-IQ" sz="1200" dirty="0">
                <a:solidFill>
                  <a:prstClr val="black"/>
                </a:solidFill>
                <a:latin typeface="Times New Roman"/>
                <a:ea typeface="Times New Roman"/>
                <a:cs typeface="Times New Roman"/>
              </a:rPr>
              <a:t> ذات معنى </a:t>
            </a:r>
            <a:r>
              <a:rPr lang="ar-IQ" sz="1200" dirty="0" err="1">
                <a:solidFill>
                  <a:prstClr val="black"/>
                </a:solidFill>
                <a:latin typeface="Times New Roman"/>
                <a:ea typeface="Times New Roman"/>
                <a:cs typeface="Times New Roman"/>
              </a:rPr>
              <a:t>وفائده</a:t>
            </a:r>
            <a:r>
              <a:rPr lang="ar-IQ" sz="1200" dirty="0">
                <a:solidFill>
                  <a:prstClr val="black"/>
                </a:solidFill>
                <a:latin typeface="Times New Roman"/>
                <a:ea typeface="Times New Roman"/>
                <a:cs typeface="Times New Roman"/>
              </a:rPr>
              <a:t> </a:t>
            </a:r>
            <a:r>
              <a:rPr lang="ar-IQ" sz="1200" dirty="0" err="1">
                <a:solidFill>
                  <a:prstClr val="black"/>
                </a:solidFill>
                <a:latin typeface="Times New Roman"/>
                <a:ea typeface="Times New Roman"/>
                <a:cs typeface="Times New Roman"/>
              </a:rPr>
              <a:t>بلنسبه</a:t>
            </a:r>
            <a:r>
              <a:rPr lang="ar-IQ" sz="1200" dirty="0">
                <a:solidFill>
                  <a:prstClr val="black"/>
                </a:solidFill>
                <a:latin typeface="Times New Roman"/>
                <a:ea typeface="Times New Roman"/>
                <a:cs typeface="Times New Roman"/>
              </a:rPr>
              <a:t> الى المدرب </a:t>
            </a:r>
            <a:r>
              <a:rPr lang="en-US" sz="1200" dirty="0">
                <a:solidFill>
                  <a:prstClr val="black"/>
                </a:solidFill>
                <a:latin typeface="Times New Roman"/>
                <a:ea typeface="Times New Roman"/>
              </a:rPr>
              <a:t/>
            </a:r>
            <a:br>
              <a:rPr lang="en-US" sz="1200" dirty="0">
                <a:solidFill>
                  <a:prstClr val="black"/>
                </a:solidFill>
                <a:latin typeface="Times New Roman"/>
                <a:ea typeface="Times New Roman"/>
              </a:rPr>
            </a:br>
            <a:r>
              <a:rPr lang="ar-IQ" sz="1200" dirty="0">
                <a:solidFill>
                  <a:prstClr val="black"/>
                </a:solidFill>
                <a:latin typeface="Times New Roman"/>
                <a:ea typeface="Times New Roman"/>
                <a:cs typeface="Times New Roman"/>
              </a:rPr>
              <a:t>ط – يجب </a:t>
            </a:r>
            <a:r>
              <a:rPr lang="ar-IQ" sz="1200" dirty="0" err="1">
                <a:solidFill>
                  <a:prstClr val="black"/>
                </a:solidFill>
                <a:latin typeface="Times New Roman"/>
                <a:ea typeface="Times New Roman"/>
                <a:cs typeface="Times New Roman"/>
              </a:rPr>
              <a:t>تاكيد</a:t>
            </a:r>
            <a:r>
              <a:rPr lang="ar-IQ" sz="1200" dirty="0">
                <a:solidFill>
                  <a:prstClr val="black"/>
                </a:solidFill>
                <a:latin typeface="Times New Roman"/>
                <a:ea typeface="Times New Roman"/>
                <a:cs typeface="Times New Roman"/>
              </a:rPr>
              <a:t> المحفزات </a:t>
            </a:r>
            <a:r>
              <a:rPr lang="ar-IQ" sz="1200" dirty="0" err="1">
                <a:solidFill>
                  <a:prstClr val="black"/>
                </a:solidFill>
                <a:latin typeface="Times New Roman"/>
                <a:ea typeface="Times New Roman"/>
                <a:cs typeface="Times New Roman"/>
              </a:rPr>
              <a:t>الذاتيه</a:t>
            </a:r>
            <a:r>
              <a:rPr lang="ar-IQ" sz="1200" dirty="0">
                <a:solidFill>
                  <a:prstClr val="black"/>
                </a:solidFill>
                <a:latin typeface="Times New Roman"/>
                <a:ea typeface="Times New Roman"/>
                <a:cs typeface="Times New Roman"/>
              </a:rPr>
              <a:t> كونها اكثر </a:t>
            </a:r>
            <a:r>
              <a:rPr lang="ar-IQ" sz="1200" dirty="0" err="1">
                <a:solidFill>
                  <a:prstClr val="black"/>
                </a:solidFill>
                <a:latin typeface="Times New Roman"/>
                <a:ea typeface="Times New Roman"/>
                <a:cs typeface="Times New Roman"/>
              </a:rPr>
              <a:t>فعاليه</a:t>
            </a:r>
            <a:r>
              <a:rPr lang="ar-IQ" sz="1200" dirty="0">
                <a:solidFill>
                  <a:prstClr val="black"/>
                </a:solidFill>
                <a:latin typeface="Times New Roman"/>
                <a:ea typeface="Times New Roman"/>
                <a:cs typeface="Times New Roman"/>
              </a:rPr>
              <a:t> وديمومه من المحفزات </a:t>
            </a:r>
            <a:r>
              <a:rPr lang="ar-IQ" sz="1200" dirty="0" err="1">
                <a:solidFill>
                  <a:prstClr val="black"/>
                </a:solidFill>
                <a:latin typeface="Times New Roman"/>
                <a:ea typeface="Times New Roman"/>
                <a:cs typeface="Times New Roman"/>
              </a:rPr>
              <a:t>الخارجيه</a:t>
            </a:r>
            <a:r>
              <a:rPr lang="ar-IQ" sz="1200" dirty="0">
                <a:solidFill>
                  <a:prstClr val="black"/>
                </a:solidFill>
                <a:latin typeface="Times New Roman"/>
                <a:ea typeface="Times New Roman"/>
                <a:cs typeface="Times New Roman"/>
              </a:rPr>
              <a:t> في تحسين مستوى الانجاز </a:t>
            </a:r>
            <a:r>
              <a:rPr lang="en-US" sz="1200" dirty="0">
                <a:solidFill>
                  <a:prstClr val="black"/>
                </a:solidFill>
                <a:latin typeface="Times New Roman"/>
                <a:ea typeface="Times New Roman"/>
              </a:rPr>
              <a:t/>
            </a:r>
            <a:br>
              <a:rPr lang="en-US" sz="1200" dirty="0">
                <a:solidFill>
                  <a:prstClr val="black"/>
                </a:solidFill>
                <a:latin typeface="Times New Roman"/>
                <a:ea typeface="Times New Roman"/>
              </a:rPr>
            </a:br>
            <a:r>
              <a:rPr lang="ar-IQ" sz="1200" dirty="0">
                <a:solidFill>
                  <a:prstClr val="black"/>
                </a:solidFill>
                <a:latin typeface="Times New Roman"/>
                <a:ea typeface="Times New Roman"/>
                <a:cs typeface="Times New Roman"/>
              </a:rPr>
              <a:t>ي – يجب مراعاة </a:t>
            </a:r>
            <a:r>
              <a:rPr lang="ar-IQ" sz="1200" dirty="0" err="1">
                <a:solidFill>
                  <a:prstClr val="black"/>
                </a:solidFill>
                <a:latin typeface="Times New Roman"/>
                <a:ea typeface="Times New Roman"/>
                <a:cs typeface="Times New Roman"/>
              </a:rPr>
              <a:t>تاثير</a:t>
            </a:r>
            <a:r>
              <a:rPr lang="ar-IQ" sz="1200" dirty="0">
                <a:solidFill>
                  <a:prstClr val="black"/>
                </a:solidFill>
                <a:latin typeface="Times New Roman"/>
                <a:ea typeface="Times New Roman"/>
                <a:cs typeface="Times New Roman"/>
              </a:rPr>
              <a:t> المتفرجين على الانجاز والاعداد لهذا الغرض </a:t>
            </a:r>
            <a:r>
              <a:rPr lang="en-US" sz="1200" dirty="0">
                <a:solidFill>
                  <a:prstClr val="black"/>
                </a:solidFill>
                <a:latin typeface="Times New Roman"/>
                <a:ea typeface="Times New Roman"/>
              </a:rPr>
              <a:t/>
            </a:r>
            <a:br>
              <a:rPr lang="en-US" sz="1200" dirty="0">
                <a:solidFill>
                  <a:prstClr val="black"/>
                </a:solidFill>
                <a:latin typeface="Times New Roman"/>
                <a:ea typeface="Times New Roman"/>
              </a:rPr>
            </a:br>
            <a:endParaRPr lang="en-US" sz="6000" dirty="0"/>
          </a:p>
        </p:txBody>
      </p:sp>
    </p:spTree>
    <p:extLst>
      <p:ext uri="{BB962C8B-B14F-4D97-AF65-F5344CB8AC3E}">
        <p14:creationId xmlns:p14="http://schemas.microsoft.com/office/powerpoint/2010/main" val="859361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90</Words>
  <Application>Microsoft Office PowerPoint</Application>
  <PresentationFormat>On-screen Show (4:3)</PresentationFormat>
  <Paragraphs>7</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         مصاادر التحفيز    ان المصدر التحفيز تتاثر بمتغيرات عديده يمكن تصنيفها كما ياتي : -    1 – التغيرات الشخصيه  2 – المتغيرات الاجتماعيه  3 – المتغيرات تتعلق بلفعاليه  4 – المتغيرات الضرفيه    المتغيرات الشخصيه : لقد ذكرنا سابقا بان الحوافز تؤثر بلرياضيين بشكل مختلف فهناك رياضيون يتحسن انجازهم اثناء السباقات وهناك اخرون ينخفض انجازهم تحت نفس الظروف وهناك رياضيون اخرون لايتاثر انجازهم تحت ظرف الشد النفسي التي تولدها ظروف السباق ان الرياضيين من النوع الاول يسمون بلرياضيون ( فوق الانجاز ) وهاولاء هم الرياضيون الذي يتوقع المدرب منهم كسر الارقام القياسيه وقياده فرقهم الى الفوز اما الرياضيون من النوع الثاني فهم رياضيون ( دون النجاز ) والذين لا يعرضون مستواهم الطبيعي تحت ضغط المنافسه والرياضيون الاخرون هم الذين يحققون الانجاز المتوقع اثناء المنافسات  ومن المتغيرات الشخصيه الاخرى شعور الرياضي بلنجاح حيث ان هذا الشعور يكون حافز للرياضي يتفعهو الى ممارسه نشاط معين والتمرين الاضافي والتعلم المهاري الاعلى ان الشعور بلنجاح علاقه مع مستوى الطموح الذي يضعه الفرد لنفسه . اذا كان مستوى الطموح عاليا لدرجه يتعذر تحقيقه من قبل الرياضي فان ذالك سيعرض الطالب او الرياضي بلشعور بلفشل بسبب الاخفاق في تحقيق الهدف لذا يجب على المدرب مساعده الرياضي في تحقيق مستوى الطموح الايجابي بحيث يكون الهدف الموضوع اعلى من مستوى الرياضي بشكل معقول يؤهل تحقيقه لذا تمرن وبذل جهد كافي ان ذالك سيؤدي الى تحقيق خيرات النجاح ويكون حافز للرياضي على الاستقرار بلتمرين على فعاليه وبذل جهد عالي في التمرين هناك حاجات معروفه يمكن استغلالها كحوافز لتحسين الانجاز منها الحاجه للتفوق وحاجه الى تجنب الفشل وحاجه الى القبول الاجتماعي فعند استشاره هذه الحاجات عند الرياضي سيعمل جاهدا لاشباع تلك الحاجات عن طريق الجهد الاقصى لتحسين الانجاز ويجب ان لاتغزى اسباب الخساره الى العوامل الخارجيه بل يجب على الرياضي ان يعتقد بان انجازه وربحه او خسارته يعتمد عليه او على العوامل تتعلق به شخصيا وعدم وضع الوم على الاخرين عند الخساره    </vt:lpstr>
      <vt:lpstr>PowerPoint Presentation</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مصاادر التحفيز    ان المصدر التحفيز تتاثر بمتغيرات عديده يمكن تصنيفها كما ياتي : -    1 – التغيرات الشخصيه  2 – المتغيرات الاجتماعيه  3 – المتغيرات تتعلق بلفعاليه  4 – المتغيرات الضرفيه    المتغيرات الشخصيه : لقد ذكرنا سابقا بان الحوافز تؤثر بلرياضيين بشكل مختلف فهناك رياضيون يتحسن انجازهم اثناء السباقات وهناك اخرون ينخفض انجازهم تحت نفس الظروف وهناك رياضيون اخرون لايتاثر انجازهم تحت ظرف الشد النفسي التي تولدها ظروف السباق ان الرياضيين من النوع الاول يسمون بلرياضيون ( فوق الانجاز ) وهاولاء هم الرياضيون الذي يتوقع المدرب منهم كسر الارقام القياسيه وقياده فرقهم الى الفوز اما الرياضيون من النوع الثاني فهم رياضيون ( دون النجاز ) والذين لا يعرضون مستواهم الطبيعي تحت ضغط المنافسه والرياضيون الاخرون هم الذين يحققون الانجاز المتوقع اثناء المنافسات  ومن المتغيرات الشخصيه الاخرى شعور الرياضي بلنجاح حيث ان هذا الشعور يكون حافز للرياضي يتفعهو الى ممارسه نشاط معين والتمرين الاضافي والتعلم المهاري الاعلى ان الشعور بلنجاح علاقه مع مستوى الطموح الذي يضعه الفرد لنفسه . اذا كان مستوى الطموح عاليا لدرجه يتعذر تحقيقه من قبل الرياضي فان ذالك سيعرض الطالب او الرياضي بلشعور بلفشل بسبب الاخفاق في تحقيق الهدف لذا يجب على المدرب مساعده الرياضي في تحقيق مستوى الطموح الايجابي بحيث يكون الهدف الموضوع اعلى من مستوى الرياضي بشكل معقول يؤهل تحقيقه لذا تمرن وبذل جهد كافي ان ذالك سيؤدي الى تحقيق خيرات النجاح ويكون حافز للرياضي على الاستقرار بلتمرين على فعاليه وبذل جهد عالي في التمرين هناك حاجات معروفه يمكن استغلالها كحوافز لتحسين الانجاز منها الحاجه للتفوق وحاجه الى تجنب الفشل وحاجه الى القبول الاجتماعي فعند استشاره هذه الحاجات عند الرياضي سيعمل جاهدا لاشباع تلك الحاجات عن طريق الجهد الاقصى لتحسين الانجاز ويجب ان لاتغزى اسباب الخساره الى العوامل الخارجيه بل يجب على الرياضي ان يعتقد بان انجازه وربحه او خسارته يعتمد عليه او على العوامل تتعلق به شخصيا وعدم وضع الوم على الاخرين عند الخساره    </dc:title>
  <dc:creator>Maher</dc:creator>
  <cp:lastModifiedBy>Maher</cp:lastModifiedBy>
  <cp:revision>1</cp:revision>
  <dcterms:created xsi:type="dcterms:W3CDTF">2018-12-10T16:17:28Z</dcterms:created>
  <dcterms:modified xsi:type="dcterms:W3CDTF">2018-12-10T16:25:15Z</dcterms:modified>
</cp:coreProperties>
</file>